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302" r:id="rId5"/>
    <p:sldId id="265" r:id="rId6"/>
    <p:sldId id="256" r:id="rId7"/>
    <p:sldId id="305" r:id="rId8"/>
    <p:sldId id="296" r:id="rId9"/>
    <p:sldId id="311" r:id="rId10"/>
    <p:sldId id="310" r:id="rId11"/>
    <p:sldId id="263" r:id="rId12"/>
    <p:sldId id="289" r:id="rId13"/>
    <p:sldId id="290" r:id="rId14"/>
    <p:sldId id="312" r:id="rId15"/>
    <p:sldId id="309" r:id="rId16"/>
    <p:sldId id="313" r:id="rId17"/>
    <p:sldId id="286" r:id="rId18"/>
    <p:sldId id="291" r:id="rId19"/>
    <p:sldId id="304" r:id="rId20"/>
    <p:sldId id="25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C9A"/>
    <a:srgbClr val="B9B8B7"/>
    <a:srgbClr val="B7B7B7"/>
    <a:srgbClr val="FFFEFA"/>
    <a:srgbClr val="C8102E"/>
    <a:srgbClr val="F8F8F8"/>
    <a:srgbClr val="E519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7" autoAdjust="0"/>
    <p:restoredTop sz="94249" autoAdjust="0"/>
  </p:normalViewPr>
  <p:slideViewPr>
    <p:cSldViewPr snapToGrid="0">
      <p:cViewPr varScale="1">
        <p:scale>
          <a:sx n="73" d="100"/>
          <a:sy n="73" d="100"/>
        </p:scale>
        <p:origin x="540" y="66"/>
      </p:cViewPr>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lyn Randazzo" userId="0f6d5133-0d29-4937-b5b4-b46595d8c649" providerId="ADAL" clId="{9B036619-A637-4C1E-8A93-F57CD64534D0}"/>
    <pc:docChg chg="modSld">
      <pc:chgData name="Jaclyn Randazzo" userId="0f6d5133-0d29-4937-b5b4-b46595d8c649" providerId="ADAL" clId="{9B036619-A637-4C1E-8A93-F57CD64534D0}" dt="2024-10-31T19:17:10.324" v="0" actId="1076"/>
      <pc:docMkLst>
        <pc:docMk/>
      </pc:docMkLst>
      <pc:sldChg chg="modSp mod">
        <pc:chgData name="Jaclyn Randazzo" userId="0f6d5133-0d29-4937-b5b4-b46595d8c649" providerId="ADAL" clId="{9B036619-A637-4C1E-8A93-F57CD64534D0}" dt="2024-10-31T19:17:10.324" v="0" actId="1076"/>
        <pc:sldMkLst>
          <pc:docMk/>
          <pc:sldMk cId="2057726631" sldId="311"/>
        </pc:sldMkLst>
        <pc:spChg chg="mod">
          <ac:chgData name="Jaclyn Randazzo" userId="0f6d5133-0d29-4937-b5b4-b46595d8c649" providerId="ADAL" clId="{9B036619-A637-4C1E-8A93-F57CD64534D0}" dt="2024-10-31T19:17:10.324" v="0" actId="1076"/>
          <ac:spMkLst>
            <pc:docMk/>
            <pc:sldMk cId="2057726631" sldId="311"/>
            <ac:spMk id="6" creationId="{D323DECA-D98B-0DA7-5548-B3D794B8941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A2F088-FDA7-431A-83D8-C46853471259}" type="datetimeFigureOut">
              <a:rPr lang="en-US" smtClean="0"/>
              <a:t>10/31/2024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1DECFC-91BF-4AD5-8C5F-471766CF9085}" type="slidenum">
              <a:rPr lang="en-US" smtClean="0"/>
              <a:t>‹#›</a:t>
            </a:fld>
            <a:endParaRPr lang="en-US"/>
          </a:p>
        </p:txBody>
      </p:sp>
    </p:spTree>
    <p:extLst>
      <p:ext uri="{BB962C8B-B14F-4D97-AF65-F5344CB8AC3E}">
        <p14:creationId xmlns:p14="http://schemas.microsoft.com/office/powerpoint/2010/main" val="61396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1DECFC-91BF-4AD5-8C5F-471766CF9085}" type="slidenum">
              <a:rPr lang="en-US" smtClean="0"/>
              <a:t>1</a:t>
            </a:fld>
            <a:endParaRPr lang="en-US"/>
          </a:p>
        </p:txBody>
      </p:sp>
    </p:spTree>
    <p:extLst>
      <p:ext uri="{BB962C8B-B14F-4D97-AF65-F5344CB8AC3E}">
        <p14:creationId xmlns:p14="http://schemas.microsoft.com/office/powerpoint/2010/main" val="4121057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Poetic Devices used: </a:t>
            </a:r>
            <a:r>
              <a:rPr lang="en-US" b="0" dirty="0">
                <a:latin typeface="Arial" panose="020B0604020202020204" pitchFamily="34" charset="0"/>
                <a:cs typeface="Arial" panose="020B0604020202020204" pitchFamily="34" charset="0"/>
              </a:rPr>
              <a:t>personification, simile, imagery, rhyme</a:t>
            </a:r>
            <a:endParaRPr lang="en-US" dirty="0"/>
          </a:p>
        </p:txBody>
      </p:sp>
      <p:sp>
        <p:nvSpPr>
          <p:cNvPr id="4" name="Slide Number Placeholder 3"/>
          <p:cNvSpPr>
            <a:spLocks noGrp="1"/>
          </p:cNvSpPr>
          <p:nvPr>
            <p:ph type="sldNum" sz="quarter" idx="5"/>
          </p:nvPr>
        </p:nvSpPr>
        <p:spPr/>
        <p:txBody>
          <a:bodyPr/>
          <a:lstStyle/>
          <a:p>
            <a:fld id="{101DECFC-91BF-4AD5-8C5F-471766CF9085}" type="slidenum">
              <a:rPr lang="en-US" smtClean="0"/>
              <a:t>13</a:t>
            </a:fld>
            <a:endParaRPr lang="en-US"/>
          </a:p>
        </p:txBody>
      </p:sp>
    </p:spTree>
    <p:extLst>
      <p:ext uri="{BB962C8B-B14F-4D97-AF65-F5344CB8AC3E}">
        <p14:creationId xmlns:p14="http://schemas.microsoft.com/office/powerpoint/2010/main" val="1183411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Poetic Devices used: </a:t>
            </a:r>
            <a:r>
              <a:rPr lang="en-US" b="0" dirty="0">
                <a:latin typeface="Arial" panose="020B0604020202020204" pitchFamily="34" charset="0"/>
                <a:cs typeface="Arial" panose="020B0604020202020204" pitchFamily="34" charset="0"/>
              </a:rPr>
              <a:t>alliteration, imagery</a:t>
            </a:r>
            <a:endParaRPr lang="en-US" dirty="0"/>
          </a:p>
        </p:txBody>
      </p:sp>
      <p:sp>
        <p:nvSpPr>
          <p:cNvPr id="4" name="Slide Number Placeholder 3"/>
          <p:cNvSpPr>
            <a:spLocks noGrp="1"/>
          </p:cNvSpPr>
          <p:nvPr>
            <p:ph type="sldNum" sz="quarter" idx="5"/>
          </p:nvPr>
        </p:nvSpPr>
        <p:spPr/>
        <p:txBody>
          <a:bodyPr/>
          <a:lstStyle/>
          <a:p>
            <a:fld id="{101DECFC-91BF-4AD5-8C5F-471766CF9085}" type="slidenum">
              <a:rPr lang="en-US" smtClean="0"/>
              <a:t>14</a:t>
            </a:fld>
            <a:endParaRPr lang="en-US"/>
          </a:p>
        </p:txBody>
      </p:sp>
    </p:spTree>
    <p:extLst>
      <p:ext uri="{BB962C8B-B14F-4D97-AF65-F5344CB8AC3E}">
        <p14:creationId xmlns:p14="http://schemas.microsoft.com/office/powerpoint/2010/main" val="2688861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0" dirty="0">
                <a:solidFill>
                  <a:srgbClr val="0563C1"/>
                </a:solidFill>
                <a:effectLst/>
                <a:latin typeface="Georgia" panose="02040502050405020303" pitchFamily="18" charset="0"/>
                <a:ea typeface="Times New Roman" panose="02020603050405020304" pitchFamily="18" charset="0"/>
                <a:cs typeface="Times New Roman" panose="02020603050405020304" pitchFamily="18" charset="0"/>
              </a:rPr>
              <a:t>https://www.youtube.com/watch?v=yA2sAKPfWuM&amp;t=7s</a:t>
            </a:r>
          </a:p>
        </p:txBody>
      </p:sp>
      <p:sp>
        <p:nvSpPr>
          <p:cNvPr id="4" name="Slide Number Placeholder 3"/>
          <p:cNvSpPr>
            <a:spLocks noGrp="1"/>
          </p:cNvSpPr>
          <p:nvPr>
            <p:ph type="sldNum" sz="quarter" idx="5"/>
          </p:nvPr>
        </p:nvSpPr>
        <p:spPr/>
        <p:txBody>
          <a:bodyPr/>
          <a:lstStyle/>
          <a:p>
            <a:fld id="{101DECFC-91BF-4AD5-8C5F-471766CF9085}" type="slidenum">
              <a:rPr lang="en-US" smtClean="0"/>
              <a:t>3</a:t>
            </a:fld>
            <a:endParaRPr lang="en-US"/>
          </a:p>
        </p:txBody>
      </p:sp>
    </p:spTree>
    <p:extLst>
      <p:ext uri="{BB962C8B-B14F-4D97-AF65-F5344CB8AC3E}">
        <p14:creationId xmlns:p14="http://schemas.microsoft.com/office/powerpoint/2010/main" val="253518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kern="0" dirty="0">
              <a:solidFill>
                <a:srgbClr val="0563C1"/>
              </a:solidFill>
              <a:effectLst/>
              <a:latin typeface="Georgia" panose="02040502050405020303"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01DECFC-91BF-4AD5-8C5F-471766CF9085}" type="slidenum">
              <a:rPr lang="en-US" smtClean="0"/>
              <a:t>4</a:t>
            </a:fld>
            <a:endParaRPr lang="en-US"/>
          </a:p>
        </p:txBody>
      </p:sp>
    </p:spTree>
    <p:extLst>
      <p:ext uri="{BB962C8B-B14F-4D97-AF65-F5344CB8AC3E}">
        <p14:creationId xmlns:p14="http://schemas.microsoft.com/office/powerpoint/2010/main" val="2107392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kern="0" dirty="0">
                <a:solidFill>
                  <a:srgbClr val="0563C1"/>
                </a:solidFill>
                <a:effectLst/>
                <a:latin typeface="Georgia" panose="02040502050405020303" pitchFamily="18" charset="0"/>
                <a:ea typeface="Times New Roman" panose="02020603050405020304" pitchFamily="18" charset="0"/>
                <a:cs typeface="Times New Roman" panose="02020603050405020304" pitchFamily="18" charset="0"/>
              </a:rPr>
              <a:t>https://www.youtube.com/watch?v=yA2sAKPfWuM&amp;t=7s</a:t>
            </a:r>
          </a:p>
        </p:txBody>
      </p:sp>
      <p:sp>
        <p:nvSpPr>
          <p:cNvPr id="4" name="Slide Number Placeholder 3"/>
          <p:cNvSpPr>
            <a:spLocks noGrp="1"/>
          </p:cNvSpPr>
          <p:nvPr>
            <p:ph type="sldNum" sz="quarter" idx="5"/>
          </p:nvPr>
        </p:nvSpPr>
        <p:spPr/>
        <p:txBody>
          <a:bodyPr/>
          <a:lstStyle/>
          <a:p>
            <a:fld id="{101DECFC-91BF-4AD5-8C5F-471766CF9085}" type="slidenum">
              <a:rPr lang="en-US" smtClean="0"/>
              <a:t>6</a:t>
            </a:fld>
            <a:endParaRPr lang="en-US"/>
          </a:p>
        </p:txBody>
      </p:sp>
    </p:spTree>
    <p:extLst>
      <p:ext uri="{BB962C8B-B14F-4D97-AF65-F5344CB8AC3E}">
        <p14:creationId xmlns:p14="http://schemas.microsoft.com/office/powerpoint/2010/main" val="2652253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kern="0" dirty="0">
              <a:solidFill>
                <a:srgbClr val="0563C1"/>
              </a:solidFill>
              <a:effectLst/>
              <a:latin typeface="Georgia" panose="02040502050405020303" pitchFamily="18"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01DECFC-91BF-4AD5-8C5F-471766CF9085}" type="slidenum">
              <a:rPr lang="en-US" smtClean="0"/>
              <a:t>7</a:t>
            </a:fld>
            <a:endParaRPr lang="en-US"/>
          </a:p>
        </p:txBody>
      </p:sp>
    </p:spTree>
    <p:extLst>
      <p:ext uri="{BB962C8B-B14F-4D97-AF65-F5344CB8AC3E}">
        <p14:creationId xmlns:p14="http://schemas.microsoft.com/office/powerpoint/2010/main" val="1896413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0" name="Google Shape;12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Poetic Devices used: </a:t>
            </a:r>
            <a:r>
              <a:rPr lang="en-US" b="0" dirty="0">
                <a:latin typeface="Arial" panose="020B0604020202020204" pitchFamily="34" charset="0"/>
                <a:cs typeface="Arial" panose="020B0604020202020204" pitchFamily="34" charset="0"/>
              </a:rPr>
              <a:t>imagery, metaphor, personification, simile, symbolism, rhyme, meter</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101DECFC-91BF-4AD5-8C5F-471766CF9085}" type="slidenum">
              <a:rPr lang="en-US" smtClean="0"/>
              <a:t>9</a:t>
            </a:fld>
            <a:endParaRPr lang="en-US"/>
          </a:p>
        </p:txBody>
      </p:sp>
    </p:spTree>
    <p:extLst>
      <p:ext uri="{BB962C8B-B14F-4D97-AF65-F5344CB8AC3E}">
        <p14:creationId xmlns:p14="http://schemas.microsoft.com/office/powerpoint/2010/main" val="1697143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Poetic Devices used: </a:t>
            </a:r>
            <a:r>
              <a:rPr lang="en-US" b="0" dirty="0">
                <a:latin typeface="Arial" panose="020B0604020202020204" pitchFamily="34" charset="0"/>
                <a:cs typeface="Arial" panose="020B0604020202020204" pitchFamily="34" charset="0"/>
              </a:rPr>
              <a:t>metaphor, simile, imagery, personification, symbolism</a:t>
            </a:r>
            <a:endParaRPr lang="en-US" b="1" dirty="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101DECFC-91BF-4AD5-8C5F-471766CF9085}" type="slidenum">
              <a:rPr lang="en-US" smtClean="0"/>
              <a:t>10</a:t>
            </a:fld>
            <a:endParaRPr lang="en-US"/>
          </a:p>
        </p:txBody>
      </p:sp>
    </p:spTree>
    <p:extLst>
      <p:ext uri="{BB962C8B-B14F-4D97-AF65-F5344CB8AC3E}">
        <p14:creationId xmlns:p14="http://schemas.microsoft.com/office/powerpoint/2010/main" val="1630345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Poetic Devices used: </a:t>
            </a:r>
            <a:r>
              <a:rPr lang="en-US" b="0" dirty="0">
                <a:latin typeface="Arial" panose="020B0604020202020204" pitchFamily="34" charset="0"/>
                <a:cs typeface="Arial" panose="020B0604020202020204" pitchFamily="34" charset="0"/>
              </a:rPr>
              <a:t>imagery, personification, metaphor, meter, rhyme</a:t>
            </a:r>
            <a:endParaRPr lang="en-US" dirty="0"/>
          </a:p>
        </p:txBody>
      </p:sp>
      <p:sp>
        <p:nvSpPr>
          <p:cNvPr id="4" name="Slide Number Placeholder 3"/>
          <p:cNvSpPr>
            <a:spLocks noGrp="1"/>
          </p:cNvSpPr>
          <p:nvPr>
            <p:ph type="sldNum" sz="quarter" idx="5"/>
          </p:nvPr>
        </p:nvSpPr>
        <p:spPr/>
        <p:txBody>
          <a:bodyPr/>
          <a:lstStyle/>
          <a:p>
            <a:fld id="{101DECFC-91BF-4AD5-8C5F-471766CF9085}" type="slidenum">
              <a:rPr lang="en-US" smtClean="0"/>
              <a:t>11</a:t>
            </a:fld>
            <a:endParaRPr lang="en-US"/>
          </a:p>
        </p:txBody>
      </p:sp>
    </p:spTree>
    <p:extLst>
      <p:ext uri="{BB962C8B-B14F-4D97-AF65-F5344CB8AC3E}">
        <p14:creationId xmlns:p14="http://schemas.microsoft.com/office/powerpoint/2010/main" val="21197822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03811" y="665962"/>
            <a:ext cx="10984375" cy="1180618"/>
          </a:xfrm>
        </p:spPr>
        <p:txBody>
          <a:bodyPr anchor="b">
            <a:normAutofit/>
          </a:bodyPr>
          <a:lstStyle>
            <a:lvl1pPr algn="ctr">
              <a:defRPr sz="4400"/>
            </a:lvl1pPr>
          </a:lstStyle>
          <a:p>
            <a:r>
              <a:rPr lang="en-US" dirty="0"/>
              <a:t>CLICK TO EDIT MASTER TITLE STYLE</a:t>
            </a:r>
          </a:p>
        </p:txBody>
      </p:sp>
      <p:sp>
        <p:nvSpPr>
          <p:cNvPr id="3" name="Subtitle 2"/>
          <p:cNvSpPr>
            <a:spLocks noGrp="1"/>
          </p:cNvSpPr>
          <p:nvPr>
            <p:ph type="subTitle" idx="1"/>
          </p:nvPr>
        </p:nvSpPr>
        <p:spPr>
          <a:xfrm>
            <a:off x="1523999" y="2137781"/>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90E25B9-6D6C-46FD-8747-DA5FD85E2693}" type="datetimeFigureOut">
              <a:rPr lang="en-US" smtClean="0"/>
              <a:t>10/31/2024</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a:extLst>
              <a:ext uri="{FF2B5EF4-FFF2-40B4-BE49-F238E27FC236}">
                <a16:creationId xmlns:a16="http://schemas.microsoft.com/office/drawing/2014/main" id="{E1720EBB-21D1-4754-991F-EB8953120E0F}"/>
              </a:ext>
            </a:extLst>
          </p:cNvPr>
          <p:cNvSpPr/>
          <p:nvPr userDrawn="1"/>
        </p:nvSpPr>
        <p:spPr>
          <a:xfrm>
            <a:off x="0" y="-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482CE2-59D1-45E2-B5A3-3ED3CE03BDC1}"/>
              </a:ext>
            </a:extLst>
          </p:cNvPr>
          <p:cNvSpPr/>
          <p:nvPr userDrawn="1"/>
        </p:nvSpPr>
        <p:spPr>
          <a:xfrm>
            <a:off x="0" y="647395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red text on a black background&#10;&#10;Description automatically generated">
            <a:extLst>
              <a:ext uri="{FF2B5EF4-FFF2-40B4-BE49-F238E27FC236}">
                <a16:creationId xmlns:a16="http://schemas.microsoft.com/office/drawing/2014/main" id="{A8379133-4680-8695-16CE-B0DA5C86BAB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40016" y="4317517"/>
            <a:ext cx="5711964" cy="1514859"/>
          </a:xfrm>
          <a:prstGeom prst="rect">
            <a:avLst/>
          </a:prstGeom>
        </p:spPr>
      </p:pic>
    </p:spTree>
    <p:extLst>
      <p:ext uri="{BB962C8B-B14F-4D97-AF65-F5344CB8AC3E}">
        <p14:creationId xmlns:p14="http://schemas.microsoft.com/office/powerpoint/2010/main" val="337958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03812" y="563433"/>
            <a:ext cx="10984375" cy="1180618"/>
          </a:xfrm>
        </p:spPr>
        <p:txBody>
          <a:bodyPr anchor="b">
            <a:normAutofit/>
          </a:bodyPr>
          <a:lstStyle>
            <a:lvl1pPr algn="ctr">
              <a:defRPr sz="4400"/>
            </a:lvl1pPr>
          </a:lstStyle>
          <a:p>
            <a:r>
              <a:rPr lang="en-US" dirty="0"/>
              <a:t>CLICK TO EDIT MASTER TITLE STYLE</a:t>
            </a:r>
          </a:p>
        </p:txBody>
      </p:sp>
      <p:sp>
        <p:nvSpPr>
          <p:cNvPr id="4" name="Date Placeholder 3"/>
          <p:cNvSpPr>
            <a:spLocks noGrp="1"/>
          </p:cNvSpPr>
          <p:nvPr>
            <p:ph type="dt" sz="half" idx="10"/>
          </p:nvPr>
        </p:nvSpPr>
        <p:spPr/>
        <p:txBody>
          <a:bodyPr/>
          <a:lstStyle/>
          <a:p>
            <a:fld id="{990E25B9-6D6C-46FD-8747-DA5FD85E2693}" type="datetimeFigureOut">
              <a:rPr lang="en-US" smtClean="0"/>
              <a:t>10/31/2024</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a:extLst>
              <a:ext uri="{FF2B5EF4-FFF2-40B4-BE49-F238E27FC236}">
                <a16:creationId xmlns:a16="http://schemas.microsoft.com/office/drawing/2014/main" id="{E1720EBB-21D1-4754-991F-EB8953120E0F}"/>
              </a:ext>
            </a:extLst>
          </p:cNvPr>
          <p:cNvSpPr/>
          <p:nvPr userDrawn="1"/>
        </p:nvSpPr>
        <p:spPr>
          <a:xfrm>
            <a:off x="0" y="-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482CE2-59D1-45E2-B5A3-3ED3CE03BDC1}"/>
              </a:ext>
            </a:extLst>
          </p:cNvPr>
          <p:cNvSpPr/>
          <p:nvPr userDrawn="1"/>
        </p:nvSpPr>
        <p:spPr>
          <a:xfrm>
            <a:off x="0" y="647395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92C675CF-5071-A27F-9874-BA5DB77373A8}"/>
              </a:ext>
            </a:extLst>
          </p:cNvPr>
          <p:cNvSpPr>
            <a:spLocks noGrp="1"/>
          </p:cNvSpPr>
          <p:nvPr>
            <p:ph sz="half" idx="1"/>
          </p:nvPr>
        </p:nvSpPr>
        <p:spPr>
          <a:xfrm>
            <a:off x="603811" y="1874531"/>
            <a:ext cx="10984375"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Box 13">
            <a:extLst>
              <a:ext uri="{FF2B5EF4-FFF2-40B4-BE49-F238E27FC236}">
                <a16:creationId xmlns:a16="http://schemas.microsoft.com/office/drawing/2014/main" id="{90693203-3441-63A6-4A58-FC8DFED5CCE7}"/>
              </a:ext>
            </a:extLst>
          </p:cNvPr>
          <p:cNvSpPr txBox="1"/>
          <p:nvPr userDrawn="1"/>
        </p:nvSpPr>
        <p:spPr>
          <a:xfrm>
            <a:off x="10200815" y="6225869"/>
            <a:ext cx="3598698" cy="261610"/>
          </a:xfrm>
          <a:prstGeom prst="rect">
            <a:avLst/>
          </a:prstGeom>
          <a:noFill/>
        </p:spPr>
        <p:txBody>
          <a:bodyPr wrap="square" rtlCol="0">
            <a:spAutoFit/>
          </a:bodyPr>
          <a:lstStyle/>
          <a:p>
            <a:r>
              <a:rPr lang="en-US" sz="1100" dirty="0">
                <a:solidFill>
                  <a:srgbClr val="B7B8BB"/>
                </a:solidFill>
                <a:latin typeface="Arial" panose="020B0604020202020204" pitchFamily="34" charset="0"/>
                <a:cs typeface="Arial" panose="020B0604020202020204" pitchFamily="34" charset="0"/>
              </a:rPr>
              <a:t>Copyright of OPERA America</a:t>
            </a:r>
          </a:p>
        </p:txBody>
      </p:sp>
    </p:spTree>
    <p:extLst>
      <p:ext uri="{BB962C8B-B14F-4D97-AF65-F5344CB8AC3E}">
        <p14:creationId xmlns:p14="http://schemas.microsoft.com/office/powerpoint/2010/main" val="2147698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0E25B9-6D6C-46FD-8747-DA5FD85E2693}" type="datetimeFigureOut">
              <a:rPr lang="en-US" smtClean="0"/>
              <a:t>10/31/2024</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a:extLst>
              <a:ext uri="{FF2B5EF4-FFF2-40B4-BE49-F238E27FC236}">
                <a16:creationId xmlns:a16="http://schemas.microsoft.com/office/drawing/2014/main" id="{E1720EBB-21D1-4754-991F-EB8953120E0F}"/>
              </a:ext>
            </a:extLst>
          </p:cNvPr>
          <p:cNvSpPr/>
          <p:nvPr userDrawn="1"/>
        </p:nvSpPr>
        <p:spPr>
          <a:xfrm>
            <a:off x="0" y="-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482CE2-59D1-45E2-B5A3-3ED3CE03BDC1}"/>
              </a:ext>
            </a:extLst>
          </p:cNvPr>
          <p:cNvSpPr/>
          <p:nvPr userDrawn="1"/>
        </p:nvSpPr>
        <p:spPr>
          <a:xfrm>
            <a:off x="0" y="647395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60F6854A-E8E4-AD47-7C51-1677E17BFF4E}"/>
              </a:ext>
            </a:extLst>
          </p:cNvPr>
          <p:cNvSpPr>
            <a:spLocks noGrp="1"/>
          </p:cNvSpPr>
          <p:nvPr>
            <p:ph type="title"/>
          </p:nvPr>
        </p:nvSpPr>
        <p:spPr>
          <a:xfrm>
            <a:off x="838200" y="664304"/>
            <a:ext cx="3932237" cy="1600200"/>
          </a:xfrm>
        </p:spPr>
        <p:txBody>
          <a:bodyPr anchor="b"/>
          <a:lstStyle>
            <a:lvl1pPr>
              <a:defRPr sz="3200"/>
            </a:lvl1pPr>
          </a:lstStyle>
          <a:p>
            <a:r>
              <a:rPr lang="en-US" dirty="0"/>
              <a:t>Click to edit Master title style</a:t>
            </a:r>
          </a:p>
        </p:txBody>
      </p:sp>
      <p:sp>
        <p:nvSpPr>
          <p:cNvPr id="10" name="Picture Placeholder 2">
            <a:extLst>
              <a:ext uri="{FF2B5EF4-FFF2-40B4-BE49-F238E27FC236}">
                <a16:creationId xmlns:a16="http://schemas.microsoft.com/office/drawing/2014/main" id="{F7E223F6-A23C-54D6-ACF3-A965EB8E63AB}"/>
              </a:ext>
            </a:extLst>
          </p:cNvPr>
          <p:cNvSpPr>
            <a:spLocks noGrp="1"/>
          </p:cNvSpPr>
          <p:nvPr>
            <p:ph type="pic" idx="1"/>
          </p:nvPr>
        </p:nvSpPr>
        <p:spPr>
          <a:xfrm>
            <a:off x="5181600" y="119452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11" name="Text Placeholder 3">
            <a:extLst>
              <a:ext uri="{FF2B5EF4-FFF2-40B4-BE49-F238E27FC236}">
                <a16:creationId xmlns:a16="http://schemas.microsoft.com/office/drawing/2014/main" id="{DA956003-5C2D-E80D-F00D-3D2CF1187091}"/>
              </a:ext>
            </a:extLst>
          </p:cNvPr>
          <p:cNvSpPr>
            <a:spLocks noGrp="1"/>
          </p:cNvSpPr>
          <p:nvPr>
            <p:ph type="body" sz="half" idx="2"/>
          </p:nvPr>
        </p:nvSpPr>
        <p:spPr>
          <a:xfrm>
            <a:off x="838200" y="2264504"/>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2" name="TextBox 1">
            <a:extLst>
              <a:ext uri="{FF2B5EF4-FFF2-40B4-BE49-F238E27FC236}">
                <a16:creationId xmlns:a16="http://schemas.microsoft.com/office/drawing/2014/main" id="{C0C77F3E-D9A2-583E-798F-71946C5330AB}"/>
              </a:ext>
            </a:extLst>
          </p:cNvPr>
          <p:cNvSpPr txBox="1"/>
          <p:nvPr userDrawn="1"/>
        </p:nvSpPr>
        <p:spPr>
          <a:xfrm>
            <a:off x="10200815" y="6225545"/>
            <a:ext cx="3598698" cy="261610"/>
          </a:xfrm>
          <a:prstGeom prst="rect">
            <a:avLst/>
          </a:prstGeom>
          <a:noFill/>
        </p:spPr>
        <p:txBody>
          <a:bodyPr wrap="square" rtlCol="0">
            <a:spAutoFit/>
          </a:bodyPr>
          <a:lstStyle/>
          <a:p>
            <a:r>
              <a:rPr lang="en-US" sz="1100" dirty="0">
                <a:solidFill>
                  <a:srgbClr val="B7B8BB"/>
                </a:solidFill>
                <a:latin typeface="Arial" panose="020B0604020202020204" pitchFamily="34" charset="0"/>
                <a:cs typeface="Arial" panose="020B0604020202020204" pitchFamily="34" charset="0"/>
              </a:rPr>
              <a:t>Copyright of OPERA America</a:t>
            </a:r>
          </a:p>
        </p:txBody>
      </p:sp>
    </p:spTree>
    <p:extLst>
      <p:ext uri="{BB962C8B-B14F-4D97-AF65-F5344CB8AC3E}">
        <p14:creationId xmlns:p14="http://schemas.microsoft.com/office/powerpoint/2010/main" val="1277594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0E25B9-6D6C-46FD-8747-DA5FD85E2693}" type="datetimeFigureOut">
              <a:rPr lang="en-US" smtClean="0"/>
              <a:t>10/31/2024</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a:extLst>
              <a:ext uri="{FF2B5EF4-FFF2-40B4-BE49-F238E27FC236}">
                <a16:creationId xmlns:a16="http://schemas.microsoft.com/office/drawing/2014/main" id="{E1720EBB-21D1-4754-991F-EB8953120E0F}"/>
              </a:ext>
            </a:extLst>
          </p:cNvPr>
          <p:cNvSpPr/>
          <p:nvPr userDrawn="1"/>
        </p:nvSpPr>
        <p:spPr>
          <a:xfrm>
            <a:off x="0" y="-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482CE2-59D1-45E2-B5A3-3ED3CE03BDC1}"/>
              </a:ext>
            </a:extLst>
          </p:cNvPr>
          <p:cNvSpPr/>
          <p:nvPr userDrawn="1"/>
        </p:nvSpPr>
        <p:spPr>
          <a:xfrm>
            <a:off x="0" y="647395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2">
            <a:extLst>
              <a:ext uri="{FF2B5EF4-FFF2-40B4-BE49-F238E27FC236}">
                <a16:creationId xmlns:a16="http://schemas.microsoft.com/office/drawing/2014/main" id="{E4410A6E-C1A3-8886-CA41-46C65DF4E4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Title 1">
            <a:extLst>
              <a:ext uri="{FF2B5EF4-FFF2-40B4-BE49-F238E27FC236}">
                <a16:creationId xmlns:a16="http://schemas.microsoft.com/office/drawing/2014/main" id="{D745CF91-0581-9E41-F431-D30FD62291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10" name="TextBox 9">
            <a:extLst>
              <a:ext uri="{FF2B5EF4-FFF2-40B4-BE49-F238E27FC236}">
                <a16:creationId xmlns:a16="http://schemas.microsoft.com/office/drawing/2014/main" id="{713EEF24-1D1A-B599-5445-46AE4F350035}"/>
              </a:ext>
            </a:extLst>
          </p:cNvPr>
          <p:cNvSpPr txBox="1"/>
          <p:nvPr userDrawn="1"/>
        </p:nvSpPr>
        <p:spPr>
          <a:xfrm>
            <a:off x="10200815" y="6225545"/>
            <a:ext cx="3598698" cy="261610"/>
          </a:xfrm>
          <a:prstGeom prst="rect">
            <a:avLst/>
          </a:prstGeom>
          <a:noFill/>
        </p:spPr>
        <p:txBody>
          <a:bodyPr wrap="square" rtlCol="0">
            <a:spAutoFit/>
          </a:bodyPr>
          <a:lstStyle/>
          <a:p>
            <a:r>
              <a:rPr lang="en-US" sz="1100" dirty="0">
                <a:solidFill>
                  <a:srgbClr val="B7B8BB"/>
                </a:solidFill>
                <a:latin typeface="Arial" panose="020B0604020202020204" pitchFamily="34" charset="0"/>
                <a:cs typeface="Arial" panose="020B0604020202020204" pitchFamily="34" charset="0"/>
              </a:rPr>
              <a:t>Copyright of OPERA America</a:t>
            </a:r>
          </a:p>
        </p:txBody>
      </p:sp>
    </p:spTree>
    <p:extLst>
      <p:ext uri="{BB962C8B-B14F-4D97-AF65-F5344CB8AC3E}">
        <p14:creationId xmlns:p14="http://schemas.microsoft.com/office/powerpoint/2010/main" val="2471503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13458" y="2430687"/>
            <a:ext cx="10984375" cy="1180618"/>
          </a:xfrm>
        </p:spPr>
        <p:txBody>
          <a:bodyPr anchor="b">
            <a:normAutofit/>
          </a:bodyPr>
          <a:lstStyle>
            <a:lvl1pPr algn="ctr">
              <a:defRPr sz="4400"/>
            </a:lvl1pPr>
          </a:lstStyle>
          <a:p>
            <a:r>
              <a:rPr lang="en-US" dirty="0"/>
              <a:t>CLICK TO EDIT MASTER TITLE STYLE</a:t>
            </a:r>
          </a:p>
        </p:txBody>
      </p:sp>
      <p:sp>
        <p:nvSpPr>
          <p:cNvPr id="3" name="Subtitle 2"/>
          <p:cNvSpPr>
            <a:spLocks noGrp="1"/>
          </p:cNvSpPr>
          <p:nvPr>
            <p:ph type="subTitle" idx="1"/>
          </p:nvPr>
        </p:nvSpPr>
        <p:spPr>
          <a:xfrm>
            <a:off x="1524000" y="3837327"/>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990E25B9-6D6C-46FD-8747-DA5FD85E2693}" type="datetimeFigureOut">
              <a:rPr lang="en-US" smtClean="0"/>
              <a:t>10/31/2024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69400F-DAA0-45CD-9B80-ED5465233AB4}" type="slidenum">
              <a:rPr lang="en-US" smtClean="0"/>
              <a:t>‹#›</a:t>
            </a:fld>
            <a:endParaRPr lang="en-US"/>
          </a:p>
        </p:txBody>
      </p:sp>
      <p:sp>
        <p:nvSpPr>
          <p:cNvPr id="8" name="Rectangle 7">
            <a:extLst>
              <a:ext uri="{FF2B5EF4-FFF2-40B4-BE49-F238E27FC236}">
                <a16:creationId xmlns:a16="http://schemas.microsoft.com/office/drawing/2014/main" id="{E1720EBB-21D1-4754-991F-EB8953120E0F}"/>
              </a:ext>
            </a:extLst>
          </p:cNvPr>
          <p:cNvSpPr/>
          <p:nvPr userDrawn="1"/>
        </p:nvSpPr>
        <p:spPr>
          <a:xfrm>
            <a:off x="0" y="-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3482CE2-59D1-45E2-B5A3-3ED3CE03BDC1}"/>
              </a:ext>
            </a:extLst>
          </p:cNvPr>
          <p:cNvSpPr/>
          <p:nvPr userDrawn="1"/>
        </p:nvSpPr>
        <p:spPr>
          <a:xfrm>
            <a:off x="0" y="6473952"/>
            <a:ext cx="12192000" cy="384048"/>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D7627C5-464A-846B-02DF-2BBF943CC02E}"/>
              </a:ext>
            </a:extLst>
          </p:cNvPr>
          <p:cNvSpPr txBox="1"/>
          <p:nvPr userDrawn="1"/>
        </p:nvSpPr>
        <p:spPr>
          <a:xfrm>
            <a:off x="10200815" y="6225545"/>
            <a:ext cx="3598698" cy="261610"/>
          </a:xfrm>
          <a:prstGeom prst="rect">
            <a:avLst/>
          </a:prstGeom>
          <a:noFill/>
        </p:spPr>
        <p:txBody>
          <a:bodyPr wrap="square" rtlCol="0">
            <a:spAutoFit/>
          </a:bodyPr>
          <a:lstStyle/>
          <a:p>
            <a:r>
              <a:rPr lang="en-US" sz="1100" dirty="0">
                <a:solidFill>
                  <a:srgbClr val="B7B8BB"/>
                </a:solidFill>
                <a:latin typeface="Arial" panose="020B0604020202020204" pitchFamily="34" charset="0"/>
                <a:cs typeface="Arial" panose="020B0604020202020204" pitchFamily="34" charset="0"/>
              </a:rPr>
              <a:t>Copyright of OPERA America</a:t>
            </a:r>
          </a:p>
        </p:txBody>
      </p:sp>
    </p:spTree>
    <p:extLst>
      <p:ext uri="{BB962C8B-B14F-4D97-AF65-F5344CB8AC3E}">
        <p14:creationId xmlns:p14="http://schemas.microsoft.com/office/powerpoint/2010/main" val="37177682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alpha val="1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0E25B9-6D6C-46FD-8747-DA5FD85E2693}" type="datetimeFigureOut">
              <a:rPr lang="en-US" smtClean="0"/>
              <a:t>10/31/2024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69400F-DAA0-45CD-9B80-ED5465233AB4}" type="slidenum">
              <a:rPr lang="en-US" smtClean="0"/>
              <a:t>‹#›</a:t>
            </a:fld>
            <a:endParaRPr lang="en-US"/>
          </a:p>
        </p:txBody>
      </p:sp>
      <p:sp>
        <p:nvSpPr>
          <p:cNvPr id="7" name="Rectangle 6">
            <a:extLst>
              <a:ext uri="{FF2B5EF4-FFF2-40B4-BE49-F238E27FC236}">
                <a16:creationId xmlns:a16="http://schemas.microsoft.com/office/drawing/2014/main" id="{52516D2C-6E54-4214-BFEC-219C28DB01AB}"/>
              </a:ext>
            </a:extLst>
          </p:cNvPr>
          <p:cNvSpPr/>
          <p:nvPr userDrawn="1"/>
        </p:nvSpPr>
        <p:spPr>
          <a:xfrm>
            <a:off x="0" y="-2"/>
            <a:ext cx="12192000" cy="384048"/>
          </a:xfrm>
          <a:prstGeom prst="rect">
            <a:avLst/>
          </a:prstGeom>
          <a:solidFill>
            <a:srgbClr val="E5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E75B0AA-3900-4A19-BB19-3BC1581D8D9D}"/>
              </a:ext>
            </a:extLst>
          </p:cNvPr>
          <p:cNvSpPr/>
          <p:nvPr userDrawn="1"/>
        </p:nvSpPr>
        <p:spPr>
          <a:xfrm>
            <a:off x="0" y="6473952"/>
            <a:ext cx="12192000" cy="384048"/>
          </a:xfrm>
          <a:prstGeom prst="rect">
            <a:avLst/>
          </a:prstGeom>
          <a:solidFill>
            <a:srgbClr val="E5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61819113"/>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49" r:id="rId5"/>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Cambria" panose="02040503050406030204" pitchFamily="18"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Cambria" panose="02040503050406030204" pitchFamily="18" charset="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Cambria" panose="02040503050406030204" pitchFamily="18"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Cambria" panose="02040503050406030204" pitchFamily="18" charset="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Cambria" panose="02040503050406030204" pitchFamily="18"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1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image" Target="../media/image6.sv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hyperlink" Target="https://www.youtube.com/watch?v=yA2sAKPfWuM&amp;t=7s" TargetMode="External"/><Relationship Id="rId4" Type="http://schemas.openxmlformats.org/officeDocument/2006/relationships/image" Target="../media/image4.svg"/><Relationship Id="rId9"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3.png"/><Relationship Id="rId7" Type="http://schemas.openxmlformats.org/officeDocument/2006/relationships/hyperlink" Target="https://www.youtube.com/watch?v=yA2sAKPfWuM&amp;t=7s"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 Id="rId9"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A9ABCA-4DB5-B93E-9270-647D25ADB009}"/>
              </a:ext>
            </a:extLst>
          </p:cNvPr>
          <p:cNvSpPr/>
          <p:nvPr/>
        </p:nvSpPr>
        <p:spPr>
          <a:xfrm>
            <a:off x="0" y="0"/>
            <a:ext cx="12192000" cy="3793543"/>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C53ECC-57DD-F799-DEB4-5F4FECA1551C}"/>
              </a:ext>
            </a:extLst>
          </p:cNvPr>
          <p:cNvSpPr>
            <a:spLocks noGrp="1"/>
          </p:cNvSpPr>
          <p:nvPr>
            <p:ph type="ctrTitle"/>
          </p:nvPr>
        </p:nvSpPr>
        <p:spPr/>
        <p:txBody>
          <a:bodyPr>
            <a:normAutofit/>
          </a:bodyPr>
          <a:lstStyle/>
          <a:p>
            <a:r>
              <a:rPr lang="en-US" sz="5400" b="1" dirty="0">
                <a:solidFill>
                  <a:srgbClr val="FFFEFA"/>
                </a:solidFill>
                <a:latin typeface="Arial" panose="020B0604020202020204" pitchFamily="34" charset="0"/>
                <a:cs typeface="Arial" panose="020B0604020202020204" pitchFamily="34" charset="0"/>
              </a:rPr>
              <a:t>Responding to Key Scenes</a:t>
            </a:r>
          </a:p>
        </p:txBody>
      </p:sp>
      <p:sp>
        <p:nvSpPr>
          <p:cNvPr id="3" name="Subtitle 2">
            <a:extLst>
              <a:ext uri="{FF2B5EF4-FFF2-40B4-BE49-F238E27FC236}">
                <a16:creationId xmlns:a16="http://schemas.microsoft.com/office/drawing/2014/main" id="{1D8D9891-B917-D579-C30A-B9265F407AC3}"/>
              </a:ext>
            </a:extLst>
          </p:cNvPr>
          <p:cNvSpPr>
            <a:spLocks noGrp="1"/>
          </p:cNvSpPr>
          <p:nvPr>
            <p:ph type="subTitle" idx="1"/>
          </p:nvPr>
        </p:nvSpPr>
        <p:spPr>
          <a:xfrm>
            <a:off x="1345807" y="2188694"/>
            <a:ext cx="9500381" cy="1655762"/>
          </a:xfrm>
        </p:spPr>
        <p:txBody>
          <a:bodyPr>
            <a:normAutofit/>
          </a:bodyPr>
          <a:lstStyle/>
          <a:p>
            <a:r>
              <a:rPr lang="en-US" sz="3600" dirty="0">
                <a:solidFill>
                  <a:srgbClr val="FFFEFA"/>
                </a:solidFill>
                <a:latin typeface="Arial" panose="020B0604020202020204" pitchFamily="34" charset="0"/>
                <a:cs typeface="Arial" panose="020B0604020202020204" pitchFamily="34" charset="0"/>
              </a:rPr>
              <a:t>Enriching the Humanities Through Opera</a:t>
            </a:r>
          </a:p>
        </p:txBody>
      </p:sp>
      <p:pic>
        <p:nvPicPr>
          <p:cNvPr id="5" name="Picture 4" descr="A white and orange logo&#10;&#10;Description automatically generated">
            <a:extLst>
              <a:ext uri="{FF2B5EF4-FFF2-40B4-BE49-F238E27FC236}">
                <a16:creationId xmlns:a16="http://schemas.microsoft.com/office/drawing/2014/main" id="{32546BCA-FE71-8D18-5E1D-07052A2347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46188" y="5927188"/>
            <a:ext cx="1253448" cy="413464"/>
          </a:xfrm>
          <a:prstGeom prst="rect">
            <a:avLst/>
          </a:prstGeom>
        </p:spPr>
      </p:pic>
      <p:sp>
        <p:nvSpPr>
          <p:cNvPr id="10" name="TextBox 9">
            <a:extLst>
              <a:ext uri="{FF2B5EF4-FFF2-40B4-BE49-F238E27FC236}">
                <a16:creationId xmlns:a16="http://schemas.microsoft.com/office/drawing/2014/main" id="{5241D6D8-AEAE-24B5-8D1D-211198BC00FD}"/>
              </a:ext>
            </a:extLst>
          </p:cNvPr>
          <p:cNvSpPr txBox="1"/>
          <p:nvPr/>
        </p:nvSpPr>
        <p:spPr>
          <a:xfrm>
            <a:off x="7753036" y="6133920"/>
            <a:ext cx="3598698" cy="261610"/>
          </a:xfrm>
          <a:prstGeom prst="rect">
            <a:avLst/>
          </a:prstGeom>
          <a:noFill/>
        </p:spPr>
        <p:txBody>
          <a:bodyPr wrap="square" rtlCol="0">
            <a:spAutoFit/>
          </a:bodyPr>
          <a:lstStyle/>
          <a:p>
            <a:r>
              <a:rPr lang="en-US" sz="1100" dirty="0">
                <a:solidFill>
                  <a:srgbClr val="999896"/>
                </a:solidFill>
                <a:latin typeface="Arial" panose="020B0604020202020204" pitchFamily="34" charset="0"/>
                <a:cs typeface="Arial" panose="020B0604020202020204" pitchFamily="34" charset="0"/>
              </a:rPr>
              <a:t>Made possible by the generous support from the</a:t>
            </a:r>
          </a:p>
        </p:txBody>
      </p:sp>
    </p:spTree>
    <p:extLst>
      <p:ext uri="{BB962C8B-B14F-4D97-AF65-F5344CB8AC3E}">
        <p14:creationId xmlns:p14="http://schemas.microsoft.com/office/powerpoint/2010/main" val="2684681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B53DC35-0D7D-E935-F600-9FEEADEA7BEB}"/>
              </a:ext>
            </a:extLst>
          </p:cNvPr>
          <p:cNvSpPr txBox="1">
            <a:spLocks/>
          </p:cNvSpPr>
          <p:nvPr/>
        </p:nvSpPr>
        <p:spPr>
          <a:xfrm>
            <a:off x="832231" y="1445504"/>
            <a:ext cx="8635612" cy="4989735"/>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600"/>
              </a:spcBef>
            </a:pPr>
            <a:r>
              <a:rPr lang="en-US" sz="2900" b="1" dirty="0">
                <a:latin typeface="Arial" panose="020B0604020202020204" pitchFamily="34" charset="0"/>
                <a:cs typeface="Arial" panose="020B0604020202020204" pitchFamily="34" charset="0"/>
              </a:rPr>
              <a:t>“First Alzheimer's Sonnet” </a:t>
            </a:r>
            <a:r>
              <a:rPr lang="en-US" sz="2900" dirty="0">
                <a:latin typeface="Arial" panose="020B0604020202020204" pitchFamily="34" charset="0"/>
                <a:cs typeface="Arial" panose="020B0604020202020204" pitchFamily="34" charset="0"/>
              </a:rPr>
              <a:t>by Marilyn Nelson</a:t>
            </a:r>
          </a:p>
          <a:p>
            <a:pPr algn="l">
              <a:spcBef>
                <a:spcPts val="600"/>
              </a:spcBef>
            </a:pPr>
            <a:endParaRPr lang="en-US" sz="1500" b="1" dirty="0">
              <a:latin typeface="Arial" panose="020B0604020202020204" pitchFamily="34" charset="0"/>
              <a:cs typeface="Arial" panose="020B0604020202020204" pitchFamily="34" charset="0"/>
            </a:endParaRPr>
          </a:p>
          <a:p>
            <a:pPr algn="l">
              <a:spcBef>
                <a:spcPts val="600"/>
              </a:spcBef>
            </a:pPr>
            <a:r>
              <a:rPr lang="en-US" sz="2900" dirty="0">
                <a:latin typeface="Arial" panose="020B0604020202020204" pitchFamily="34" charset="0"/>
                <a:cs typeface="Arial" panose="020B0604020202020204" pitchFamily="34" charset="0"/>
              </a:rPr>
              <a:t>A wave enters the membrane labyrinth,</a:t>
            </a:r>
          </a:p>
          <a:p>
            <a:pPr algn="l">
              <a:spcBef>
                <a:spcPts val="600"/>
              </a:spcBef>
            </a:pPr>
            <a:r>
              <a:rPr lang="en-US" sz="2900" dirty="0">
                <a:latin typeface="Arial" panose="020B0604020202020204" pitchFamily="34" charset="0"/>
                <a:cs typeface="Arial" panose="020B0604020202020204" pitchFamily="34" charset="0"/>
              </a:rPr>
              <a:t>and something mushrooms from nothing to now.</a:t>
            </a:r>
          </a:p>
          <a:p>
            <a:pPr algn="l">
              <a:spcBef>
                <a:spcPts val="600"/>
              </a:spcBef>
            </a:pPr>
            <a:r>
              <a:rPr lang="en-US" sz="2900" dirty="0">
                <a:latin typeface="Arial" panose="020B0604020202020204" pitchFamily="34" charset="0"/>
                <a:cs typeface="Arial" panose="020B0604020202020204" pitchFamily="34" charset="0"/>
              </a:rPr>
              <a:t>Unacted on, thought disappears from sense</a:t>
            </a:r>
          </a:p>
          <a:p>
            <a:pPr algn="l">
              <a:spcBef>
                <a:spcPts val="600"/>
              </a:spcBef>
            </a:pPr>
            <a:r>
              <a:rPr lang="en-US" sz="2900" dirty="0">
                <a:latin typeface="Arial" panose="020B0604020202020204" pitchFamily="34" charset="0"/>
                <a:cs typeface="Arial" panose="020B0604020202020204" pitchFamily="34" charset="0"/>
              </a:rPr>
              <a:t>like the vapor trail of a skeptic's awe:</a:t>
            </a:r>
          </a:p>
          <a:p>
            <a:pPr algn="l">
              <a:spcBef>
                <a:spcPts val="600"/>
              </a:spcBef>
            </a:pPr>
            <a:r>
              <a:rPr lang="en-US" sz="2900" dirty="0">
                <a:latin typeface="Arial" panose="020B0604020202020204" pitchFamily="34" charset="0"/>
                <a:cs typeface="Arial" panose="020B0604020202020204" pitchFamily="34" charset="0"/>
              </a:rPr>
              <a:t>Look up, no trace remains. The road to hell</a:t>
            </a:r>
          </a:p>
          <a:p>
            <a:pPr algn="l">
              <a:spcBef>
                <a:spcPts val="600"/>
              </a:spcBef>
            </a:pPr>
            <a:r>
              <a:rPr lang="en-US" sz="2900" dirty="0">
                <a:latin typeface="Arial" panose="020B0604020202020204" pitchFamily="34" charset="0"/>
                <a:cs typeface="Arial" panose="020B0604020202020204" pitchFamily="34" charset="0"/>
              </a:rPr>
              <a:t>is paved with good intentions once conceived</a:t>
            </a:r>
          </a:p>
          <a:p>
            <a:pPr algn="l">
              <a:spcBef>
                <a:spcPts val="600"/>
              </a:spcBef>
            </a:pPr>
            <a:r>
              <a:rPr lang="en-US" sz="2900" dirty="0">
                <a:latin typeface="Arial" panose="020B0604020202020204" pitchFamily="34" charset="0"/>
                <a:cs typeface="Arial" panose="020B0604020202020204" pitchFamily="34" charset="0"/>
              </a:rPr>
              <a:t>of, twice forgotten in a </a:t>
            </a:r>
            <a:r>
              <a:rPr lang="en-US" sz="2900" dirty="0" err="1">
                <a:latin typeface="Arial" panose="020B0604020202020204" pitchFamily="34" charset="0"/>
                <a:cs typeface="Arial" panose="020B0604020202020204" pitchFamily="34" charset="0"/>
              </a:rPr>
              <a:t>micromill</a:t>
            </a:r>
            <a:r>
              <a:rPr lang="en-US" sz="2900" dirty="0">
                <a:latin typeface="Arial" panose="020B0604020202020204" pitchFamily="34" charset="0"/>
                <a:cs typeface="Arial" panose="020B0604020202020204" pitchFamily="34" charset="0"/>
              </a:rPr>
              <a:t>-</a:t>
            </a:r>
          </a:p>
          <a:p>
            <a:pPr algn="l">
              <a:spcBef>
                <a:spcPts val="600"/>
              </a:spcBef>
            </a:pPr>
            <a:r>
              <a:rPr lang="en-US" sz="2900" dirty="0" err="1">
                <a:latin typeface="Arial" panose="020B0604020202020204" pitchFamily="34" charset="0"/>
                <a:cs typeface="Arial" panose="020B0604020202020204" pitchFamily="34" charset="0"/>
              </a:rPr>
              <a:t>isecond</a:t>
            </a:r>
            <a:r>
              <a:rPr lang="en-US" sz="2900" dirty="0">
                <a:latin typeface="Arial" panose="020B0604020202020204" pitchFamily="34" charset="0"/>
                <a:cs typeface="Arial" panose="020B0604020202020204" pitchFamily="34" charset="0"/>
              </a:rPr>
              <a:t>, cumulus lost on a breeze.</a:t>
            </a:r>
          </a:p>
          <a:p>
            <a:pPr algn="l">
              <a:spcBef>
                <a:spcPts val="600"/>
              </a:spcBef>
            </a:pPr>
            <a:r>
              <a:rPr lang="en-US" sz="2900" dirty="0">
                <a:latin typeface="Arial" panose="020B0604020202020204" pitchFamily="34" charset="0"/>
                <a:cs typeface="Arial" panose="020B0604020202020204" pitchFamily="34" charset="0"/>
              </a:rPr>
              <a:t>What if for a brief moment the flame burns</a:t>
            </a:r>
          </a:p>
          <a:p>
            <a:pPr algn="l">
              <a:spcBef>
                <a:spcPts val="600"/>
              </a:spcBef>
            </a:pPr>
            <a:r>
              <a:rPr lang="en-US" sz="2900" dirty="0">
                <a:latin typeface="Arial" panose="020B0604020202020204" pitchFamily="34" charset="0"/>
                <a:cs typeface="Arial" panose="020B0604020202020204" pitchFamily="34" charset="0"/>
              </a:rPr>
              <a:t>higher, as a thought forms of you, my dear,</a:t>
            </a:r>
          </a:p>
          <a:p>
            <a:pPr algn="l">
              <a:spcBef>
                <a:spcPts val="600"/>
              </a:spcBef>
            </a:pPr>
            <a:r>
              <a:rPr lang="en-US" sz="2900" dirty="0">
                <a:latin typeface="Arial" panose="020B0604020202020204" pitchFamily="34" charset="0"/>
                <a:cs typeface="Arial" panose="020B0604020202020204" pitchFamily="34" charset="0"/>
              </a:rPr>
              <a:t>then </a:t>
            </a:r>
            <a:r>
              <a:rPr lang="en-US" sz="2900" dirty="0" err="1">
                <a:latin typeface="Arial" panose="020B0604020202020204" pitchFamily="34" charset="0"/>
                <a:cs typeface="Arial" panose="020B0604020202020204" pitchFamily="34" charset="0"/>
              </a:rPr>
              <a:t>psses</a:t>
            </a:r>
            <a:r>
              <a:rPr lang="en-US" sz="2900" dirty="0">
                <a:latin typeface="Arial" panose="020B0604020202020204" pitchFamily="34" charset="0"/>
                <a:cs typeface="Arial" panose="020B0604020202020204" pitchFamily="34" charset="0"/>
              </a:rPr>
              <a:t> back into oblivion?</a:t>
            </a:r>
          </a:p>
          <a:p>
            <a:pPr algn="l">
              <a:spcBef>
                <a:spcPts val="600"/>
              </a:spcBef>
            </a:pPr>
            <a:r>
              <a:rPr lang="en-US" sz="2900" dirty="0">
                <a:latin typeface="Arial" panose="020B0604020202020204" pitchFamily="34" charset="0"/>
                <a:cs typeface="Arial" panose="020B0604020202020204" pitchFamily="34" charset="0"/>
              </a:rPr>
              <a:t>Each cloud is a face of the atmosphere,</a:t>
            </a:r>
          </a:p>
          <a:p>
            <a:pPr algn="l">
              <a:spcBef>
                <a:spcPts val="600"/>
              </a:spcBef>
            </a:pPr>
            <a:r>
              <a:rPr lang="en-US" sz="2900" dirty="0">
                <a:latin typeface="Arial" panose="020B0604020202020204" pitchFamily="34" charset="0"/>
                <a:cs typeface="Arial" panose="020B0604020202020204" pitchFamily="34" charset="0"/>
              </a:rPr>
              <a:t>as each wave is an aspect of the sea.</a:t>
            </a:r>
          </a:p>
          <a:p>
            <a:pPr algn="l">
              <a:spcBef>
                <a:spcPts val="600"/>
              </a:spcBef>
            </a:pPr>
            <a:r>
              <a:rPr lang="en-US" sz="2900" dirty="0">
                <a:latin typeface="Arial" panose="020B0604020202020204" pitchFamily="34" charset="0"/>
                <a:cs typeface="Arial" panose="020B0604020202020204" pitchFamily="34" charset="0"/>
              </a:rPr>
              <a:t>Forget you? Never. Not while I am.</a:t>
            </a:r>
          </a:p>
        </p:txBody>
      </p:sp>
      <p:sp>
        <p:nvSpPr>
          <p:cNvPr id="2" name="TextBox 1">
            <a:extLst>
              <a:ext uri="{FF2B5EF4-FFF2-40B4-BE49-F238E27FC236}">
                <a16:creationId xmlns:a16="http://schemas.microsoft.com/office/drawing/2014/main" id="{7BB20D49-316E-0901-DA7A-2FC51C7DC204}"/>
              </a:ext>
            </a:extLst>
          </p:cNvPr>
          <p:cNvSpPr txBox="1"/>
          <p:nvPr/>
        </p:nvSpPr>
        <p:spPr>
          <a:xfrm>
            <a:off x="284271" y="567004"/>
            <a:ext cx="8635612"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Poetic Devices Examples</a:t>
            </a:r>
          </a:p>
        </p:txBody>
      </p:sp>
      <p:sp>
        <p:nvSpPr>
          <p:cNvPr id="5" name="Content Placeholder 2">
            <a:extLst>
              <a:ext uri="{FF2B5EF4-FFF2-40B4-BE49-F238E27FC236}">
                <a16:creationId xmlns:a16="http://schemas.microsoft.com/office/drawing/2014/main" id="{516A622C-D20F-FCDF-1F57-21FAA9C97DF7}"/>
              </a:ext>
            </a:extLst>
          </p:cNvPr>
          <p:cNvSpPr txBox="1">
            <a:spLocks/>
          </p:cNvSpPr>
          <p:nvPr/>
        </p:nvSpPr>
        <p:spPr>
          <a:xfrm>
            <a:off x="7692713" y="2784490"/>
            <a:ext cx="3212637" cy="2133081"/>
          </a:xfrm>
          <a:prstGeom prst="rect">
            <a:avLst/>
          </a:prstGeom>
        </p:spPr>
        <p:txBody>
          <a:bodyPr vert="horz"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800" i="1" dirty="0">
                <a:latin typeface="Arial" panose="020B0604020202020204" pitchFamily="34" charset="0"/>
                <a:cs typeface="Arial" panose="020B0604020202020204" pitchFamily="34" charset="0"/>
              </a:rPr>
              <a:t>What poetic devices can you find in this example?</a:t>
            </a:r>
          </a:p>
        </p:txBody>
      </p:sp>
    </p:spTree>
    <p:extLst>
      <p:ext uri="{BB962C8B-B14F-4D97-AF65-F5344CB8AC3E}">
        <p14:creationId xmlns:p14="http://schemas.microsoft.com/office/powerpoint/2010/main" val="179992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B53DC35-0D7D-E935-F600-9FEEADEA7BEB}"/>
              </a:ext>
            </a:extLst>
          </p:cNvPr>
          <p:cNvSpPr txBox="1">
            <a:spLocks/>
          </p:cNvSpPr>
          <p:nvPr/>
        </p:nvSpPr>
        <p:spPr>
          <a:xfrm>
            <a:off x="807397" y="1612270"/>
            <a:ext cx="10577208" cy="174124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000" dirty="0">
                <a:latin typeface="Arial" panose="020B0604020202020204" pitchFamily="34" charset="0"/>
                <a:cs typeface="Arial" panose="020B0604020202020204" pitchFamily="34" charset="0"/>
              </a:rPr>
              <a:t>Oberon, King of the Fairies, reveals his plan to Puck and seeks his help to enchant </a:t>
            </a:r>
            <a:r>
              <a:rPr lang="en-US" sz="2000" b="0" i="0" dirty="0" err="1">
                <a:solidFill>
                  <a:srgbClr val="181821"/>
                </a:solidFill>
                <a:effectLst/>
                <a:latin typeface="Arial" panose="020B0604020202020204" pitchFamily="34" charset="0"/>
                <a:cs typeface="Arial" panose="020B0604020202020204" pitchFamily="34" charset="0"/>
              </a:rPr>
              <a:t>Tytania</a:t>
            </a:r>
            <a:r>
              <a:rPr lang="en-US" sz="2000" dirty="0">
                <a:latin typeface="Arial" panose="020B0604020202020204" pitchFamily="34" charset="0"/>
                <a:cs typeface="Arial" panose="020B0604020202020204" pitchFamily="34" charset="0"/>
              </a:rPr>
              <a:t>, the Fairy Queen, and the human lovers using the juice of a magical flower.</a:t>
            </a:r>
          </a:p>
        </p:txBody>
      </p:sp>
      <p:sp>
        <p:nvSpPr>
          <p:cNvPr id="5" name="TextBox 4">
            <a:extLst>
              <a:ext uri="{FF2B5EF4-FFF2-40B4-BE49-F238E27FC236}">
                <a16:creationId xmlns:a16="http://schemas.microsoft.com/office/drawing/2014/main" id="{54DEB112-C627-14B6-EB5D-E2CB3F4E52E5}"/>
              </a:ext>
            </a:extLst>
          </p:cNvPr>
          <p:cNvSpPr txBox="1"/>
          <p:nvPr/>
        </p:nvSpPr>
        <p:spPr>
          <a:xfrm>
            <a:off x="351905" y="2482893"/>
            <a:ext cx="5744095" cy="3477875"/>
          </a:xfrm>
          <a:prstGeom prst="rect">
            <a:avLst/>
          </a:prstGeom>
          <a:noFill/>
        </p:spPr>
        <p:txBody>
          <a:bodyPr wrap="square">
            <a:spAutoFit/>
          </a:bodyPr>
          <a:lstStyle/>
          <a:p>
            <a:r>
              <a:rPr lang="en-US" sz="2000" b="1" i="0" dirty="0">
                <a:solidFill>
                  <a:srgbClr val="181821"/>
                </a:solidFill>
                <a:effectLst/>
                <a:latin typeface="Arial" panose="020B0604020202020204" pitchFamily="34" charset="0"/>
                <a:cs typeface="Arial" panose="020B0604020202020204" pitchFamily="34" charset="0"/>
              </a:rPr>
              <a:t>OBERON</a:t>
            </a:r>
          </a:p>
          <a:p>
            <a:r>
              <a:rPr lang="en-US" sz="2000" b="0" i="0" dirty="0">
                <a:solidFill>
                  <a:srgbClr val="181821"/>
                </a:solidFill>
                <a:effectLst/>
                <a:latin typeface="Arial" panose="020B0604020202020204" pitchFamily="34" charset="0"/>
                <a:cs typeface="Arial" panose="020B0604020202020204" pitchFamily="34" charset="0"/>
              </a:rPr>
              <a:t>Welcome, wanderer. Hast thou the flower there?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I know a bank where the wild thyme blows,</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Where oxlips and the nodding violet grows,</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Quite over-canopied with luscious woodbine,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With sweet musk-roses and with eglantine: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There sleeps </a:t>
            </a:r>
            <a:r>
              <a:rPr lang="en-US" sz="2000" b="0" i="0" dirty="0" err="1">
                <a:solidFill>
                  <a:srgbClr val="181821"/>
                </a:solidFill>
                <a:effectLst/>
                <a:latin typeface="Arial" panose="020B0604020202020204" pitchFamily="34" charset="0"/>
                <a:cs typeface="Arial" panose="020B0604020202020204" pitchFamily="34" charset="0"/>
              </a:rPr>
              <a:t>Tytania</a:t>
            </a:r>
            <a:r>
              <a:rPr lang="en-US" sz="2000" b="0" i="0" dirty="0">
                <a:solidFill>
                  <a:srgbClr val="181821"/>
                </a:solidFill>
                <a:effectLst/>
                <a:latin typeface="Arial" panose="020B0604020202020204" pitchFamily="34" charset="0"/>
                <a:cs typeface="Arial" panose="020B0604020202020204" pitchFamily="34" charset="0"/>
              </a:rPr>
              <a:t> sometime of the night,</a:t>
            </a:r>
            <a:br>
              <a:rPr lang="en-US" sz="2000" dirty="0">
                <a:latin typeface="Arial" panose="020B0604020202020204" pitchFamily="34" charset="0"/>
                <a:cs typeface="Arial" panose="020B0604020202020204" pitchFamily="34" charset="0"/>
              </a:rPr>
            </a:br>
            <a:r>
              <a:rPr lang="en-US" sz="2000" b="0" i="0" dirty="0" err="1">
                <a:solidFill>
                  <a:srgbClr val="181821"/>
                </a:solidFill>
                <a:effectLst/>
                <a:latin typeface="Arial" panose="020B0604020202020204" pitchFamily="34" charset="0"/>
                <a:cs typeface="Arial" panose="020B0604020202020204" pitchFamily="34" charset="0"/>
              </a:rPr>
              <a:t>Lull’d</a:t>
            </a:r>
            <a:r>
              <a:rPr lang="en-US" sz="2000" b="0" i="0" dirty="0">
                <a:solidFill>
                  <a:srgbClr val="181821"/>
                </a:solidFill>
                <a:effectLst/>
                <a:latin typeface="Arial" panose="020B0604020202020204" pitchFamily="34" charset="0"/>
                <a:cs typeface="Arial" panose="020B0604020202020204" pitchFamily="34" charset="0"/>
              </a:rPr>
              <a:t> in these flowers with dances and delight;</a:t>
            </a:r>
          </a:p>
          <a:p>
            <a:r>
              <a:rPr lang="en-US" sz="2000" b="0" i="0" dirty="0">
                <a:solidFill>
                  <a:srgbClr val="181821"/>
                </a:solidFill>
                <a:effectLst/>
                <a:latin typeface="Arial" panose="020B0604020202020204" pitchFamily="34" charset="0"/>
                <a:cs typeface="Arial" panose="020B0604020202020204" pitchFamily="34" charset="0"/>
              </a:rPr>
              <a:t>And there the snake throws her </a:t>
            </a:r>
            <a:r>
              <a:rPr lang="en-US" sz="2000" b="0" i="0" dirty="0" err="1">
                <a:solidFill>
                  <a:srgbClr val="181821"/>
                </a:solidFill>
                <a:effectLst/>
                <a:latin typeface="Arial" panose="020B0604020202020204" pitchFamily="34" charset="0"/>
                <a:cs typeface="Arial" panose="020B0604020202020204" pitchFamily="34" charset="0"/>
              </a:rPr>
              <a:t>enamell’d</a:t>
            </a:r>
            <a:r>
              <a:rPr lang="en-US" sz="2000" b="0" i="0" dirty="0">
                <a:solidFill>
                  <a:srgbClr val="181821"/>
                </a:solidFill>
                <a:effectLst/>
                <a:latin typeface="Arial" panose="020B0604020202020204" pitchFamily="34" charset="0"/>
                <a:cs typeface="Arial" panose="020B0604020202020204" pitchFamily="34" charset="0"/>
              </a:rPr>
              <a:t> skin,</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28A8AF7C-BFF7-E50E-7C72-835B98C0C290}"/>
              </a:ext>
            </a:extLst>
          </p:cNvPr>
          <p:cNvSpPr txBox="1"/>
          <p:nvPr/>
        </p:nvSpPr>
        <p:spPr>
          <a:xfrm>
            <a:off x="6204378" y="2806279"/>
            <a:ext cx="5342792" cy="2585323"/>
          </a:xfrm>
          <a:prstGeom prst="rect">
            <a:avLst/>
          </a:prstGeom>
          <a:noFill/>
        </p:spPr>
        <p:txBody>
          <a:bodyPr wrap="square">
            <a:spAutoFit/>
          </a:bodyPr>
          <a:lstStyle/>
          <a:p>
            <a:r>
              <a:rPr lang="en-US" sz="1800" b="0" i="0" dirty="0">
                <a:solidFill>
                  <a:srgbClr val="181821"/>
                </a:solidFill>
                <a:effectLst/>
                <a:latin typeface="Arial" panose="020B0604020202020204" pitchFamily="34" charset="0"/>
                <a:cs typeface="Arial" panose="020B0604020202020204" pitchFamily="34" charset="0"/>
              </a:rPr>
              <a:t>Weed wide enough to wrap a fairy in:</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And with the juice of this I’ll streak her eyes,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And make her full of hateful fantasies.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Take thou some of it, and seek through this grove:</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 sweet Athenian lady is in love</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With a disdainful youth: anoint his eyes;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But do it when the next thing he espies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May be the lady: thou shalt know the man</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By the Athenian garments he hath on.</a:t>
            </a:r>
            <a:endParaRPr lang="en-US" dirty="0"/>
          </a:p>
        </p:txBody>
      </p:sp>
      <p:sp>
        <p:nvSpPr>
          <p:cNvPr id="3" name="TextBox 2">
            <a:extLst>
              <a:ext uri="{FF2B5EF4-FFF2-40B4-BE49-F238E27FC236}">
                <a16:creationId xmlns:a16="http://schemas.microsoft.com/office/drawing/2014/main" id="{A39692EE-54EF-AE1E-29BC-04914C32BFD3}"/>
              </a:ext>
            </a:extLst>
          </p:cNvPr>
          <p:cNvSpPr txBox="1"/>
          <p:nvPr/>
        </p:nvSpPr>
        <p:spPr>
          <a:xfrm>
            <a:off x="284271" y="567004"/>
            <a:ext cx="8635612"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“I know a bank”</a:t>
            </a:r>
          </a:p>
        </p:txBody>
      </p:sp>
    </p:spTree>
    <p:extLst>
      <p:ext uri="{BB962C8B-B14F-4D97-AF65-F5344CB8AC3E}">
        <p14:creationId xmlns:p14="http://schemas.microsoft.com/office/powerpoint/2010/main" val="2657669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49CBAE-43C2-2CEE-A068-1EFB04B62D87}"/>
              </a:ext>
            </a:extLst>
          </p:cNvPr>
          <p:cNvSpPr txBox="1"/>
          <p:nvPr/>
        </p:nvSpPr>
        <p:spPr>
          <a:xfrm>
            <a:off x="284271" y="1788768"/>
            <a:ext cx="11485363" cy="4260397"/>
          </a:xfrm>
          <a:prstGeom prst="rect">
            <a:avLst/>
          </a:prstGeom>
          <a:noFill/>
        </p:spPr>
        <p:txBody>
          <a:bodyPr wrap="square" rtlCol="0">
            <a:spAutoFit/>
          </a:bodyPr>
          <a:lstStyle/>
          <a:p>
            <a:pPr marR="0" lvl="1" algn="l">
              <a:lnSpc>
                <a:spcPct val="107000"/>
              </a:lnSpc>
              <a:spcBef>
                <a:spcPts val="0"/>
              </a:spcBef>
              <a:spcAft>
                <a:spcPts val="800"/>
              </a:spcAft>
            </a:pPr>
            <a:r>
              <a:rPr lang="en-US" sz="3200" kern="100" dirty="0">
                <a:latin typeface="Arial" panose="020B0604020202020204" pitchFamily="34" charset="0"/>
                <a:ea typeface="Calibri" panose="020F0502020204030204" pitchFamily="34" charset="0"/>
                <a:cs typeface="Arial" panose="020B0604020202020204" pitchFamily="34" charset="0"/>
              </a:rPr>
              <a:t>Choose 1 character in the key scene, i</a:t>
            </a:r>
            <a:r>
              <a:rPr lang="en-US" sz="3200" kern="100" dirty="0">
                <a:effectLst/>
                <a:latin typeface="Arial" panose="020B0604020202020204" pitchFamily="34" charset="0"/>
                <a:ea typeface="Calibri" panose="020F0502020204030204" pitchFamily="34" charset="0"/>
                <a:cs typeface="Arial" panose="020B0604020202020204" pitchFamily="34" charset="0"/>
              </a:rPr>
              <a:t>dentify their emotions, and write a poem from their point of view in response to the scene’s action.</a:t>
            </a:r>
          </a:p>
          <a:p>
            <a:pPr marR="0" lvl="1" algn="l">
              <a:lnSpc>
                <a:spcPct val="107000"/>
              </a:lnSpc>
              <a:spcBef>
                <a:spcPts val="0"/>
              </a:spcBef>
              <a:spcAft>
                <a:spcPts val="800"/>
              </a:spcAft>
            </a:pPr>
            <a:endParaRPr lang="en-US" sz="1200" kern="100" dirty="0">
              <a:effectLst/>
              <a:latin typeface="Arial" panose="020B0604020202020204" pitchFamily="34" charset="0"/>
              <a:ea typeface="Calibri" panose="020F0502020204030204" pitchFamily="34" charset="0"/>
              <a:cs typeface="Arial" panose="020B0604020202020204" pitchFamily="34" charset="0"/>
            </a:endParaRPr>
          </a:p>
          <a:p>
            <a:pPr marR="0" lvl="1" algn="l">
              <a:lnSpc>
                <a:spcPct val="107000"/>
              </a:lnSpc>
              <a:spcBef>
                <a:spcPts val="0"/>
              </a:spcBef>
              <a:spcAft>
                <a:spcPts val="800"/>
              </a:spcAft>
            </a:pPr>
            <a:r>
              <a:rPr lang="en-US" sz="3200" kern="100" dirty="0">
                <a:latin typeface="Arial" panose="020B0604020202020204" pitchFamily="34" charset="0"/>
                <a:ea typeface="Calibri" panose="020F0502020204030204" pitchFamily="34" charset="0"/>
                <a:cs typeface="Arial" panose="020B0604020202020204" pitchFamily="34" charset="0"/>
              </a:rPr>
              <a:t>Response poem should include:</a:t>
            </a:r>
            <a:endParaRPr lang="en-US" sz="3200" kern="100" dirty="0">
              <a:effectLst/>
              <a:latin typeface="Arial" panose="020B0604020202020204" pitchFamily="34" charset="0"/>
              <a:ea typeface="Calibri" panose="020F0502020204030204" pitchFamily="34" charset="0"/>
              <a:cs typeface="Arial" panose="020B0604020202020204" pitchFamily="34" charset="0"/>
            </a:endParaRPr>
          </a:p>
          <a:p>
            <a:pPr marL="914400" marR="0" lvl="1" indent="-457200" algn="l">
              <a:lnSpc>
                <a:spcPct val="107000"/>
              </a:lnSpc>
              <a:spcBef>
                <a:spcPts val="0"/>
              </a:spcBef>
              <a:spcAft>
                <a:spcPts val="0"/>
              </a:spcAft>
              <a:buFont typeface="Courier New" panose="02070309020205020404" pitchFamily="49" charset="0"/>
              <a:buChar char="o"/>
            </a:pPr>
            <a:r>
              <a:rPr lang="en-US" sz="3200" kern="100" dirty="0">
                <a:effectLst/>
                <a:latin typeface="Arial" panose="020B0604020202020204" pitchFamily="34" charset="0"/>
                <a:ea typeface="Calibri" panose="020F0502020204030204" pitchFamily="34" charset="0"/>
                <a:cs typeface="Arial" panose="020B0604020202020204" pitchFamily="34" charset="0"/>
              </a:rPr>
              <a:t>Minimum of 4 lines </a:t>
            </a:r>
          </a:p>
          <a:p>
            <a:pPr marL="914400" marR="0" lvl="1" indent="-457200" algn="l">
              <a:lnSpc>
                <a:spcPct val="107000"/>
              </a:lnSpc>
              <a:spcBef>
                <a:spcPts val="0"/>
              </a:spcBef>
              <a:spcAft>
                <a:spcPts val="0"/>
              </a:spcAft>
              <a:buFont typeface="Courier New" panose="02070309020205020404" pitchFamily="49" charset="0"/>
              <a:buChar char="o"/>
            </a:pPr>
            <a:r>
              <a:rPr lang="en-US" sz="3200" kern="100" dirty="0">
                <a:latin typeface="Arial" panose="020B0604020202020204" pitchFamily="34" charset="0"/>
                <a:ea typeface="Calibri" panose="020F0502020204030204" pitchFamily="34" charset="0"/>
                <a:cs typeface="Arial" panose="020B0604020202020204" pitchFamily="34" charset="0"/>
              </a:rPr>
              <a:t>A</a:t>
            </a:r>
            <a:r>
              <a:rPr lang="en-US" sz="3200" kern="100" dirty="0">
                <a:effectLst/>
                <a:latin typeface="Arial" panose="020B0604020202020204" pitchFamily="34" charset="0"/>
                <a:ea typeface="Calibri" panose="020F0502020204030204" pitchFamily="34" charset="0"/>
                <a:cs typeface="Arial" panose="020B0604020202020204" pitchFamily="34" charset="0"/>
              </a:rPr>
              <a:t>t least </a:t>
            </a:r>
            <a:r>
              <a:rPr lang="en-US" sz="3200" kern="100" dirty="0">
                <a:latin typeface="Arial" panose="020B0604020202020204" pitchFamily="34" charset="0"/>
                <a:ea typeface="Calibri" panose="020F0502020204030204" pitchFamily="34" charset="0"/>
                <a:cs typeface="Arial" panose="020B0604020202020204" pitchFamily="34" charset="0"/>
              </a:rPr>
              <a:t>2</a:t>
            </a:r>
            <a:r>
              <a:rPr lang="en-US" sz="3200" kern="100" dirty="0">
                <a:effectLst/>
                <a:latin typeface="Arial" panose="020B0604020202020204" pitchFamily="34" charset="0"/>
                <a:ea typeface="Calibri" panose="020F0502020204030204" pitchFamily="34" charset="0"/>
                <a:cs typeface="Arial" panose="020B0604020202020204" pitchFamily="34" charset="0"/>
              </a:rPr>
              <a:t> poetic devices</a:t>
            </a:r>
          </a:p>
          <a:p>
            <a:endParaRPr lang="en-US" sz="2400" dirty="0">
              <a:latin typeface="Georgia" panose="02040502050405020303" pitchFamily="18" charset="0"/>
            </a:endParaRPr>
          </a:p>
        </p:txBody>
      </p:sp>
      <p:pic>
        <p:nvPicPr>
          <p:cNvPr id="5" name="Google Shape;147;p12" descr="Pencil with solid fill">
            <a:extLst>
              <a:ext uri="{FF2B5EF4-FFF2-40B4-BE49-F238E27FC236}">
                <a16:creationId xmlns:a16="http://schemas.microsoft.com/office/drawing/2014/main" id="{443BA655-32D0-122A-AB7C-83DF1B36389A}"/>
              </a:ext>
            </a:extLst>
          </p:cNvPr>
          <p:cNvPicPr preferRelativeResize="0"/>
          <p:nvPr/>
        </p:nvPicPr>
        <p:blipFill rotWithShape="1">
          <a:blip r:embed="rId2">
            <a:alphaModFix/>
          </a:blip>
          <a:srcRect/>
          <a:stretch/>
        </p:blipFill>
        <p:spPr>
          <a:xfrm>
            <a:off x="8462683" y="483601"/>
            <a:ext cx="914400" cy="914400"/>
          </a:xfrm>
          <a:prstGeom prst="rect">
            <a:avLst/>
          </a:prstGeom>
          <a:noFill/>
          <a:ln>
            <a:noFill/>
          </a:ln>
        </p:spPr>
      </p:pic>
      <p:sp>
        <p:nvSpPr>
          <p:cNvPr id="6" name="Google Shape;148;p12">
            <a:extLst>
              <a:ext uri="{FF2B5EF4-FFF2-40B4-BE49-F238E27FC236}">
                <a16:creationId xmlns:a16="http://schemas.microsoft.com/office/drawing/2014/main" id="{2399621B-EBB9-2733-8434-C3533E53BE7C}"/>
              </a:ext>
            </a:extLst>
          </p:cNvPr>
          <p:cNvSpPr txBox="1"/>
          <p:nvPr/>
        </p:nvSpPr>
        <p:spPr>
          <a:xfrm>
            <a:off x="284271" y="567004"/>
            <a:ext cx="8635612"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dirty="0">
                <a:solidFill>
                  <a:schemeClr val="dk1"/>
                </a:solidFill>
                <a:latin typeface="Arial" panose="020B0604020202020204" pitchFamily="34" charset="0"/>
                <a:ea typeface="Arial"/>
                <a:cs typeface="Arial" panose="020B0604020202020204" pitchFamily="34" charset="0"/>
                <a:sym typeface="Arial"/>
              </a:rPr>
              <a:t>Response </a:t>
            </a:r>
            <a:r>
              <a:rPr lang="en-US" sz="4800" b="1" dirty="0">
                <a:solidFill>
                  <a:schemeClr val="dk1"/>
                </a:solidFill>
                <a:latin typeface="Arial" panose="020B0604020202020204" pitchFamily="34" charset="0"/>
                <a:cs typeface="Arial" panose="020B0604020202020204" pitchFamily="34" charset="0"/>
              </a:rPr>
              <a:t>Poem</a:t>
            </a:r>
            <a:r>
              <a:rPr lang="en-US" sz="4800" b="1" dirty="0">
                <a:solidFill>
                  <a:schemeClr val="dk1"/>
                </a:solidFill>
                <a:latin typeface="Arial" panose="020B0604020202020204" pitchFamily="34" charset="0"/>
                <a:ea typeface="Arial"/>
                <a:cs typeface="Arial" panose="020B0604020202020204" pitchFamily="34" charset="0"/>
                <a:sym typeface="Arial"/>
              </a:rPr>
              <a:t> Guidelines</a:t>
            </a:r>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4981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A4AEB12-E7D3-6630-F9D0-AF2E89EFC435}"/>
              </a:ext>
            </a:extLst>
          </p:cNvPr>
          <p:cNvSpPr txBox="1">
            <a:spLocks/>
          </p:cNvSpPr>
          <p:nvPr/>
        </p:nvSpPr>
        <p:spPr>
          <a:xfrm>
            <a:off x="409721" y="114140"/>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4400" kern="1200">
                <a:solidFill>
                  <a:schemeClr val="tx1"/>
                </a:solidFill>
                <a:latin typeface="Avenir LT Std 65 Medium" panose="020B0603020203020204" pitchFamily="34" charset="0"/>
                <a:ea typeface="+mj-ea"/>
                <a:cs typeface="+mj-cs"/>
              </a:defRPr>
            </a:lvl1pPr>
          </a:lstStyle>
          <a:p>
            <a:pPr algn="l"/>
            <a:r>
              <a:rPr lang="en-US" sz="4800" b="1" dirty="0">
                <a:latin typeface="Arial" panose="020B0604020202020204" pitchFamily="34" charset="0"/>
                <a:cs typeface="Arial" panose="020B0604020202020204" pitchFamily="34" charset="0"/>
              </a:rPr>
              <a:t>Response Poem Example</a:t>
            </a:r>
          </a:p>
        </p:txBody>
      </p:sp>
      <p:pic>
        <p:nvPicPr>
          <p:cNvPr id="4" name="Graphic 3" descr="Pencil with solid fill">
            <a:extLst>
              <a:ext uri="{FF2B5EF4-FFF2-40B4-BE49-F238E27FC236}">
                <a16:creationId xmlns:a16="http://schemas.microsoft.com/office/drawing/2014/main" id="{9AE42162-7593-BC7B-1EB4-5D0D02DD7C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2770" y="525303"/>
            <a:ext cx="914400" cy="914400"/>
          </a:xfrm>
          <a:prstGeom prst="rect">
            <a:avLst/>
          </a:prstGeom>
        </p:spPr>
      </p:pic>
      <p:sp>
        <p:nvSpPr>
          <p:cNvPr id="6" name="Content Placeholder 2">
            <a:extLst>
              <a:ext uri="{FF2B5EF4-FFF2-40B4-BE49-F238E27FC236}">
                <a16:creationId xmlns:a16="http://schemas.microsoft.com/office/drawing/2014/main" id="{EE36D85A-27CE-ACB5-F54D-133F07D756D9}"/>
              </a:ext>
            </a:extLst>
          </p:cNvPr>
          <p:cNvSpPr txBox="1">
            <a:spLocks/>
          </p:cNvSpPr>
          <p:nvPr/>
        </p:nvSpPr>
        <p:spPr>
          <a:xfrm>
            <a:off x="409721" y="1601373"/>
            <a:ext cx="11372557" cy="460237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That bank you speak of — oh, I know it well!</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Where thyme whispers secrets no mortal can tell,</a:t>
            </a:r>
          </a:p>
          <a:p>
            <a:pPr marR="0" lvl="1" algn="l">
              <a:lnSpc>
                <a:spcPct val="107000"/>
              </a:lnSpc>
              <a:spcBef>
                <a:spcPts val="0"/>
              </a:spcBef>
              <a:spcAft>
                <a:spcPts val="800"/>
              </a:spcAft>
            </a:pPr>
            <a:r>
              <a:rPr lang="en-US" sz="2800" b="0" i="0" dirty="0" err="1">
                <a:solidFill>
                  <a:srgbClr val="181821"/>
                </a:solidFill>
                <a:effectLst/>
                <a:latin typeface="Arial" panose="020B0604020202020204" pitchFamily="34" charset="0"/>
                <a:cs typeface="Arial" panose="020B0604020202020204" pitchFamily="34" charset="0"/>
              </a:rPr>
              <a:t>Tytania</a:t>
            </a:r>
            <a:r>
              <a:rPr lang="en-US" sz="2800" kern="100" dirty="0" err="1">
                <a:effectLst/>
                <a:latin typeface="Arial" panose="020B0604020202020204" pitchFamily="34" charset="0"/>
                <a:ea typeface="Calibri" panose="020F0502020204030204" pitchFamily="34" charset="0"/>
                <a:cs typeface="Arial" panose="020B0604020202020204" pitchFamily="34" charset="0"/>
              </a:rPr>
              <a:t>'s</a:t>
            </a:r>
            <a:r>
              <a:rPr lang="en-US" sz="2800" kern="100" dirty="0">
                <a:effectLst/>
                <a:latin typeface="Arial" panose="020B0604020202020204" pitchFamily="34" charset="0"/>
                <a:ea typeface="Calibri" panose="020F0502020204030204" pitchFamily="34" charset="0"/>
                <a:cs typeface="Arial" panose="020B0604020202020204" pitchFamily="34" charset="0"/>
              </a:rPr>
              <a:t> heart shall twist and stray,</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And love's mischief will have its way.</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Oh, what sport! Human fates we shall spin</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Twisting hearts like leaves in the wind.</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Fear not, good Oberon, I’ll find them with glee,</a:t>
            </a:r>
          </a:p>
          <a:p>
            <a:pPr marR="0" lvl="1" algn="l">
              <a:lnSpc>
                <a:spcPct val="107000"/>
              </a:lnSpc>
              <a:spcBef>
                <a:spcPts val="0"/>
              </a:spcBef>
              <a:spcAft>
                <a:spcPts val="8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And misplace their reason most artfully!</a:t>
            </a:r>
          </a:p>
          <a:p>
            <a:pPr marR="0" lvl="1" algn="l">
              <a:lnSpc>
                <a:spcPct val="107000"/>
              </a:lnSpc>
              <a:spcBef>
                <a:spcPts val="0"/>
              </a:spcBef>
              <a:spcAft>
                <a:spcPts val="800"/>
              </a:spcAft>
            </a:pPr>
            <a:endParaRPr lang="en-US" sz="2800" kern="100" dirty="0">
              <a:effectLst/>
              <a:latin typeface="Arial" panose="020B0604020202020204" pitchFamily="34" charset="0"/>
              <a:ea typeface="Calibri" panose="020F0502020204030204" pitchFamily="34" charset="0"/>
              <a:cs typeface="Arial" panose="020B0604020202020204" pitchFamily="34" charset="0"/>
            </a:endParaRPr>
          </a:p>
          <a:p>
            <a:pPr lvl="1"/>
            <a:endParaRPr lang="en-US" dirty="0"/>
          </a:p>
        </p:txBody>
      </p:sp>
    </p:spTree>
    <p:extLst>
      <p:ext uri="{BB962C8B-B14F-4D97-AF65-F5344CB8AC3E}">
        <p14:creationId xmlns:p14="http://schemas.microsoft.com/office/powerpoint/2010/main" val="275867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A4AEB12-E7D3-6630-F9D0-AF2E89EFC435}"/>
              </a:ext>
            </a:extLst>
          </p:cNvPr>
          <p:cNvSpPr txBox="1">
            <a:spLocks/>
          </p:cNvSpPr>
          <p:nvPr/>
        </p:nvSpPr>
        <p:spPr>
          <a:xfrm>
            <a:off x="409721" y="114140"/>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4400" kern="1200">
                <a:solidFill>
                  <a:schemeClr val="tx1"/>
                </a:solidFill>
                <a:latin typeface="Avenir LT Std 65 Medium" panose="020B0603020203020204" pitchFamily="34" charset="0"/>
                <a:ea typeface="+mj-ea"/>
                <a:cs typeface="+mj-cs"/>
              </a:defRPr>
            </a:lvl1pPr>
          </a:lstStyle>
          <a:p>
            <a:pPr algn="l"/>
            <a:r>
              <a:rPr lang="en-US" sz="4800" b="1" dirty="0">
                <a:latin typeface="Arial" panose="020B0604020202020204" pitchFamily="34" charset="0"/>
                <a:cs typeface="Arial" panose="020B0604020202020204" pitchFamily="34" charset="0"/>
              </a:rPr>
              <a:t>Response Poem Example</a:t>
            </a:r>
          </a:p>
        </p:txBody>
      </p:sp>
      <p:pic>
        <p:nvPicPr>
          <p:cNvPr id="4" name="Graphic 3" descr="Pencil with solid fill">
            <a:extLst>
              <a:ext uri="{FF2B5EF4-FFF2-40B4-BE49-F238E27FC236}">
                <a16:creationId xmlns:a16="http://schemas.microsoft.com/office/drawing/2014/main" id="{9AE42162-7593-BC7B-1EB4-5D0D02DD7C0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22770" y="525303"/>
            <a:ext cx="914400" cy="914400"/>
          </a:xfrm>
          <a:prstGeom prst="rect">
            <a:avLst/>
          </a:prstGeom>
        </p:spPr>
      </p:pic>
      <p:sp>
        <p:nvSpPr>
          <p:cNvPr id="6" name="Content Placeholder 2">
            <a:extLst>
              <a:ext uri="{FF2B5EF4-FFF2-40B4-BE49-F238E27FC236}">
                <a16:creationId xmlns:a16="http://schemas.microsoft.com/office/drawing/2014/main" id="{EE36D85A-27CE-ACB5-F54D-133F07D756D9}"/>
              </a:ext>
            </a:extLst>
          </p:cNvPr>
          <p:cNvSpPr txBox="1">
            <a:spLocks/>
          </p:cNvSpPr>
          <p:nvPr/>
        </p:nvSpPr>
        <p:spPr>
          <a:xfrm>
            <a:off x="409721" y="1730327"/>
            <a:ext cx="11372557" cy="39485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R="0" lvl="1" algn="l">
              <a:lnSpc>
                <a:spcPct val="107000"/>
              </a:lnSpc>
              <a:spcBef>
                <a:spcPts val="0"/>
              </a:spcBef>
              <a:spcAft>
                <a:spcPts val="800"/>
              </a:spcAft>
            </a:pPr>
            <a:r>
              <a:rPr lang="en-US" sz="2800" i="1" kern="100" dirty="0">
                <a:latin typeface="Arial" panose="020B0604020202020204" pitchFamily="34" charset="0"/>
                <a:ea typeface="Calibri" panose="020F0502020204030204" pitchFamily="34" charset="0"/>
                <a:cs typeface="Arial" panose="020B0604020202020204" pitchFamily="34" charset="0"/>
              </a:rPr>
              <a:t>inspired by </a:t>
            </a:r>
            <a:r>
              <a:rPr lang="en-US" sz="2800" i="1" kern="100" dirty="0" err="1">
                <a:latin typeface="Arial" panose="020B0604020202020204" pitchFamily="34" charset="0"/>
                <a:ea typeface="Calibri" panose="020F0502020204030204" pitchFamily="34" charset="0"/>
                <a:cs typeface="Arial" panose="020B0604020202020204" pitchFamily="34" charset="0"/>
              </a:rPr>
              <a:t>genz</a:t>
            </a:r>
            <a:r>
              <a:rPr lang="en-US" sz="2800" i="1" kern="100" dirty="0">
                <a:latin typeface="Arial" panose="020B0604020202020204" pitchFamily="34" charset="0"/>
                <a:ea typeface="Calibri" panose="020F0502020204030204" pitchFamily="34" charset="0"/>
                <a:cs typeface="Arial" panose="020B0604020202020204" pitchFamily="34" charset="0"/>
              </a:rPr>
              <a:t> slang</a:t>
            </a:r>
          </a:p>
          <a:p>
            <a:pPr marR="0" lvl="1" algn="l">
              <a:lnSpc>
                <a:spcPct val="107000"/>
              </a:lnSpc>
              <a:spcBef>
                <a:spcPts val="0"/>
              </a:spcBef>
              <a:spcAft>
                <a:spcPts val="800"/>
              </a:spcAft>
            </a:pPr>
            <a:endParaRPr lang="en-US" sz="1200" kern="100" dirty="0">
              <a:latin typeface="Arial" panose="020B0604020202020204" pitchFamily="34" charset="0"/>
              <a:ea typeface="Calibri" panose="020F0502020204030204" pitchFamily="34" charset="0"/>
              <a:cs typeface="Arial" panose="020B0604020202020204" pitchFamily="34" charset="0"/>
            </a:endParaRPr>
          </a:p>
          <a:p>
            <a:pPr marR="0" lvl="1" algn="l">
              <a:lnSpc>
                <a:spcPct val="107000"/>
              </a:lnSpc>
              <a:spcBef>
                <a:spcPts val="0"/>
              </a:spcBef>
              <a:spcAft>
                <a:spcPts val="800"/>
              </a:spcAft>
            </a:pPr>
            <a:r>
              <a:rPr lang="en-US" sz="2800" kern="100" dirty="0">
                <a:latin typeface="Arial" panose="020B0604020202020204" pitchFamily="34" charset="0"/>
                <a:ea typeface="Calibri" panose="020F0502020204030204" pitchFamily="34" charset="0"/>
                <a:cs typeface="Arial" panose="020B0604020202020204" pitchFamily="34" charset="0"/>
              </a:rPr>
              <a:t>If we peeps have </a:t>
            </a:r>
            <a:r>
              <a:rPr lang="en-US" sz="2800" kern="100" dirty="0" err="1">
                <a:latin typeface="Arial" panose="020B0604020202020204" pitchFamily="34" charset="0"/>
                <a:ea typeface="Calibri" panose="020F0502020204030204" pitchFamily="34" charset="0"/>
                <a:cs typeface="Arial" panose="020B0604020202020204" pitchFamily="34" charset="0"/>
              </a:rPr>
              <a:t>sussed</a:t>
            </a:r>
            <a:endParaRPr lang="en-US" sz="2800" kern="100" dirty="0">
              <a:latin typeface="Arial" panose="020B0604020202020204" pitchFamily="34" charset="0"/>
              <a:ea typeface="Calibri" panose="020F0502020204030204" pitchFamily="34" charset="0"/>
              <a:cs typeface="Arial" panose="020B0604020202020204" pitchFamily="34" charset="0"/>
            </a:endParaRPr>
          </a:p>
          <a:p>
            <a:pPr marR="0" lvl="1" algn="l">
              <a:lnSpc>
                <a:spcPct val="107000"/>
              </a:lnSpc>
              <a:spcBef>
                <a:spcPts val="0"/>
              </a:spcBef>
              <a:spcAft>
                <a:spcPts val="800"/>
              </a:spcAft>
            </a:pPr>
            <a:r>
              <a:rPr lang="en-US" sz="2800" kern="100" dirty="0">
                <a:latin typeface="Arial" panose="020B0604020202020204" pitchFamily="34" charset="0"/>
                <a:ea typeface="Calibri" panose="020F0502020204030204" pitchFamily="34" charset="0"/>
                <a:cs typeface="Arial" panose="020B0604020202020204" pitchFamily="34" charset="0"/>
              </a:rPr>
              <a:t>While we cooked</a:t>
            </a:r>
          </a:p>
          <a:p>
            <a:pPr marR="0" lvl="1" algn="l">
              <a:lnSpc>
                <a:spcPct val="107000"/>
              </a:lnSpc>
              <a:spcBef>
                <a:spcPts val="0"/>
              </a:spcBef>
              <a:spcAft>
                <a:spcPts val="800"/>
              </a:spcAft>
            </a:pPr>
            <a:r>
              <a:rPr lang="en-US" sz="2800" kern="100" dirty="0">
                <a:latin typeface="Arial" panose="020B0604020202020204" pitchFamily="34" charset="0"/>
                <a:ea typeface="Calibri" panose="020F0502020204030204" pitchFamily="34" charset="0"/>
                <a:cs typeface="Arial" panose="020B0604020202020204" pitchFamily="34" charset="0"/>
              </a:rPr>
              <a:t>Brush this off as</a:t>
            </a:r>
          </a:p>
          <a:p>
            <a:pPr marR="0" lvl="1" algn="l">
              <a:lnSpc>
                <a:spcPct val="107000"/>
              </a:lnSpc>
              <a:spcBef>
                <a:spcPts val="0"/>
              </a:spcBef>
              <a:spcAft>
                <a:spcPts val="800"/>
              </a:spcAft>
            </a:pPr>
            <a:r>
              <a:rPr lang="en-US" sz="2800" kern="100" dirty="0">
                <a:latin typeface="Arial" panose="020B0604020202020204" pitchFamily="34" charset="0"/>
                <a:ea typeface="Calibri" panose="020F0502020204030204" pitchFamily="34" charset="0"/>
                <a:cs typeface="Arial" panose="020B0604020202020204" pitchFamily="34" charset="0"/>
              </a:rPr>
              <a:t>no cap </a:t>
            </a:r>
            <a:r>
              <a:rPr lang="en-US" sz="2800" kern="100" dirty="0" err="1">
                <a:latin typeface="Arial" panose="020B0604020202020204" pitchFamily="34" charset="0"/>
                <a:ea typeface="Calibri" panose="020F0502020204030204" pitchFamily="34" charset="0"/>
                <a:cs typeface="Arial" panose="020B0604020202020204" pitchFamily="34" charset="0"/>
              </a:rPr>
              <a:t>rizz</a:t>
            </a:r>
            <a:r>
              <a:rPr lang="en-US" sz="2800" kern="100" dirty="0">
                <a:latin typeface="Arial" panose="020B0604020202020204" pitchFamily="34" charset="0"/>
                <a:ea typeface="Calibri" panose="020F0502020204030204" pitchFamily="34" charset="0"/>
                <a:cs typeface="Arial" panose="020B0604020202020204" pitchFamily="34" charset="0"/>
              </a:rPr>
              <a:t> sorry</a:t>
            </a:r>
          </a:p>
          <a:p>
            <a:pPr marR="0" lvl="1" algn="l">
              <a:lnSpc>
                <a:spcPct val="107000"/>
              </a:lnSpc>
              <a:spcBef>
                <a:spcPts val="0"/>
              </a:spcBef>
              <a:spcAft>
                <a:spcPts val="800"/>
              </a:spcAft>
            </a:pPr>
            <a:endParaRPr lang="en-US" sz="2800" kern="100" dirty="0">
              <a:latin typeface="Arial" panose="020B0604020202020204" pitchFamily="34" charset="0"/>
              <a:ea typeface="Calibri" panose="020F0502020204030204" pitchFamily="34" charset="0"/>
              <a:cs typeface="Arial" panose="020B0604020202020204" pitchFamily="34" charset="0"/>
            </a:endParaRPr>
          </a:p>
          <a:p>
            <a:pPr marR="0" lvl="1" algn="l">
              <a:lnSpc>
                <a:spcPct val="107000"/>
              </a:lnSpc>
              <a:spcBef>
                <a:spcPts val="0"/>
              </a:spcBef>
              <a:spcAft>
                <a:spcPts val="800"/>
              </a:spcAft>
            </a:pPr>
            <a:endParaRPr lang="en-US" sz="2800" kern="100" dirty="0">
              <a:effectLst/>
              <a:latin typeface="Arial" panose="020B0604020202020204" pitchFamily="34" charset="0"/>
              <a:ea typeface="Calibri" panose="020F0502020204030204" pitchFamily="34" charset="0"/>
              <a:cs typeface="Arial" panose="020B0604020202020204" pitchFamily="34" charset="0"/>
            </a:endParaRPr>
          </a:p>
          <a:p>
            <a:pPr marR="0" lvl="1" algn="l">
              <a:lnSpc>
                <a:spcPct val="107000"/>
              </a:lnSpc>
              <a:spcBef>
                <a:spcPts val="0"/>
              </a:spcBef>
              <a:spcAft>
                <a:spcPts val="800"/>
              </a:spcAft>
            </a:pPr>
            <a:endParaRPr lang="en-US" sz="2800" kern="100" dirty="0">
              <a:effectLst/>
              <a:latin typeface="Arial" panose="020B0604020202020204" pitchFamily="34" charset="0"/>
              <a:ea typeface="Calibri" panose="020F0502020204030204" pitchFamily="34" charset="0"/>
              <a:cs typeface="Arial" panose="020B0604020202020204" pitchFamily="34" charset="0"/>
            </a:endParaRPr>
          </a:p>
          <a:p>
            <a:pPr lvl="1"/>
            <a:endParaRPr lang="en-US" dirty="0"/>
          </a:p>
        </p:txBody>
      </p:sp>
    </p:spTree>
    <p:extLst>
      <p:ext uri="{BB962C8B-B14F-4D97-AF65-F5344CB8AC3E}">
        <p14:creationId xmlns:p14="http://schemas.microsoft.com/office/powerpoint/2010/main" val="3989611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C314EE7-9F66-5183-9F07-52B37472B6A9}"/>
              </a:ext>
            </a:extLst>
          </p:cNvPr>
          <p:cNvSpPr>
            <a:spLocks noGrp="1"/>
          </p:cNvSpPr>
          <p:nvPr>
            <p:ph type="title"/>
          </p:nvPr>
        </p:nvSpPr>
        <p:spPr>
          <a:xfrm>
            <a:off x="562428" y="2862262"/>
            <a:ext cx="10515600" cy="1133475"/>
          </a:xfrm>
        </p:spPr>
        <p:txBody>
          <a:bodyPr>
            <a:normAutofit/>
          </a:bodyPr>
          <a:lstStyle/>
          <a:p>
            <a:pPr algn="ctr"/>
            <a:r>
              <a:rPr lang="en-US" sz="6600" b="1" dirty="0">
                <a:latin typeface="Arial" panose="020B0604020202020204" pitchFamily="34" charset="0"/>
                <a:cs typeface="Arial" panose="020B0604020202020204" pitchFamily="34" charset="0"/>
              </a:rPr>
              <a:t>Present</a:t>
            </a:r>
          </a:p>
        </p:txBody>
      </p:sp>
      <p:pic>
        <p:nvPicPr>
          <p:cNvPr id="6" name="Graphic 5" descr="Drama with solid fill">
            <a:extLst>
              <a:ext uri="{FF2B5EF4-FFF2-40B4-BE49-F238E27FC236}">
                <a16:creationId xmlns:a16="http://schemas.microsoft.com/office/drawing/2014/main" id="{C53CF069-FDB4-CCC9-266E-A9F12F7C15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48433" y="2971799"/>
            <a:ext cx="914400" cy="914400"/>
          </a:xfrm>
          <a:prstGeom prst="rect">
            <a:avLst/>
          </a:prstGeom>
        </p:spPr>
      </p:pic>
    </p:spTree>
    <p:extLst>
      <p:ext uri="{BB962C8B-B14F-4D97-AF65-F5344CB8AC3E}">
        <p14:creationId xmlns:p14="http://schemas.microsoft.com/office/powerpoint/2010/main" val="3030511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DFB7CFF-D55D-DDD7-325C-CC103996DBDF}"/>
              </a:ext>
            </a:extLst>
          </p:cNvPr>
          <p:cNvSpPr txBox="1"/>
          <p:nvPr/>
        </p:nvSpPr>
        <p:spPr>
          <a:xfrm>
            <a:off x="406888" y="1838984"/>
            <a:ext cx="11378223" cy="3721788"/>
          </a:xfrm>
          <a:prstGeom prst="rect">
            <a:avLst/>
          </a:prstGeom>
          <a:noFill/>
        </p:spPr>
        <p:txBody>
          <a:bodyPr wrap="square" rtlCol="0">
            <a:spAutoFit/>
          </a:bodyPr>
          <a:lstStyle/>
          <a:p>
            <a:pPr marL="0" marR="0">
              <a:lnSpc>
                <a:spcPct val="107000"/>
              </a:lnSpc>
              <a:spcBef>
                <a:spcPts val="0"/>
              </a:spcBef>
              <a:spcAft>
                <a:spcPts val="0"/>
              </a:spcAft>
            </a:pPr>
            <a:r>
              <a:rPr lang="en-US" sz="3300" kern="100" dirty="0">
                <a:effectLst/>
                <a:latin typeface="Arial" panose="020B0604020202020204" pitchFamily="34" charset="0"/>
                <a:ea typeface="Aptos" panose="020B0004020202020204" pitchFamily="34" charset="0"/>
                <a:cs typeface="Arial" panose="020B0604020202020204" pitchFamily="34" charset="0"/>
              </a:rPr>
              <a:t>Share thoughts on the response poem process.</a:t>
            </a:r>
          </a:p>
          <a:p>
            <a:pPr marL="0" marR="0">
              <a:lnSpc>
                <a:spcPct val="107000"/>
              </a:lnSpc>
              <a:spcBef>
                <a:spcPts val="0"/>
              </a:spcBef>
              <a:spcAft>
                <a:spcPts val="0"/>
              </a:spcAft>
            </a:pPr>
            <a:endParaRPr lang="en-US" sz="3300" kern="100" dirty="0">
              <a:effectLst/>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0"/>
              </a:spcAft>
            </a:pPr>
            <a:r>
              <a:rPr lang="en-US" sz="3300" kern="100" dirty="0">
                <a:effectLst/>
                <a:latin typeface="Arial" panose="020B0604020202020204" pitchFamily="34" charset="0"/>
                <a:ea typeface="Aptos" panose="020B0004020202020204" pitchFamily="34" charset="0"/>
                <a:cs typeface="Arial" panose="020B0604020202020204" pitchFamily="34" charset="0"/>
              </a:rPr>
              <a:t>How does poetry and music enhance the scene? </a:t>
            </a:r>
          </a:p>
          <a:p>
            <a:pPr marL="0" marR="0">
              <a:lnSpc>
                <a:spcPct val="107000"/>
              </a:lnSpc>
              <a:spcBef>
                <a:spcPts val="0"/>
              </a:spcBef>
              <a:spcAft>
                <a:spcPts val="0"/>
              </a:spcAft>
            </a:pPr>
            <a:endParaRPr lang="en-US" sz="3300" kern="100" dirty="0">
              <a:effectLst/>
              <a:latin typeface="Arial" panose="020B0604020202020204" pitchFamily="34" charset="0"/>
              <a:ea typeface="Aptos" panose="020B0004020202020204" pitchFamily="34" charset="0"/>
              <a:cs typeface="Arial" panose="020B0604020202020204" pitchFamily="34" charset="0"/>
            </a:endParaRPr>
          </a:p>
          <a:p>
            <a:pPr marL="0" marR="0">
              <a:lnSpc>
                <a:spcPct val="107000"/>
              </a:lnSpc>
              <a:spcBef>
                <a:spcPts val="0"/>
              </a:spcBef>
              <a:spcAft>
                <a:spcPts val="0"/>
              </a:spcAft>
            </a:pPr>
            <a:r>
              <a:rPr lang="en-US" sz="3300" kern="100" dirty="0">
                <a:effectLst/>
                <a:latin typeface="Arial" panose="020B0604020202020204" pitchFamily="34" charset="0"/>
                <a:ea typeface="Aptos" panose="020B0004020202020204" pitchFamily="34" charset="0"/>
                <a:cs typeface="Arial" panose="020B0604020202020204" pitchFamily="34" charset="0"/>
              </a:rPr>
              <a:t>What did you learn from viewing and presenting our response poems?</a:t>
            </a:r>
            <a:endParaRPr lang="en-US" sz="3300" dirty="0">
              <a:latin typeface="Arial" panose="020B0604020202020204" pitchFamily="34" charset="0"/>
              <a:cs typeface="Arial" panose="020B0604020202020204" pitchFamily="34" charset="0"/>
            </a:endParaRPr>
          </a:p>
          <a:p>
            <a:endParaRPr lang="en-US" sz="2400" dirty="0">
              <a:latin typeface="Georgia" panose="02040502050405020303" pitchFamily="18" charset="0"/>
            </a:endParaRPr>
          </a:p>
        </p:txBody>
      </p:sp>
      <p:sp>
        <p:nvSpPr>
          <p:cNvPr id="7" name="Title 1">
            <a:extLst>
              <a:ext uri="{FF2B5EF4-FFF2-40B4-BE49-F238E27FC236}">
                <a16:creationId xmlns:a16="http://schemas.microsoft.com/office/drawing/2014/main" id="{5EB7FEAA-9CEE-FFBC-2512-805B9981F865}"/>
              </a:ext>
            </a:extLst>
          </p:cNvPr>
          <p:cNvSpPr txBox="1">
            <a:spLocks/>
          </p:cNvSpPr>
          <p:nvPr/>
        </p:nvSpPr>
        <p:spPr>
          <a:xfrm>
            <a:off x="368299" y="266077"/>
            <a:ext cx="10985500" cy="118110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4400" kern="1200">
                <a:solidFill>
                  <a:schemeClr val="tx1"/>
                </a:solidFill>
                <a:latin typeface="Avenir LT Std 65 Medium" panose="020B0603020203020204" pitchFamily="34" charset="0"/>
                <a:ea typeface="+mj-ea"/>
                <a:cs typeface="+mj-cs"/>
              </a:defRPr>
            </a:lvl1pPr>
          </a:lstStyle>
          <a:p>
            <a:pPr algn="l"/>
            <a:r>
              <a:rPr lang="en-US" sz="4800" b="1" dirty="0">
                <a:latin typeface="Arial" panose="020B0604020202020204" pitchFamily="34" charset="0"/>
                <a:cs typeface="Arial" panose="020B0604020202020204" pitchFamily="34" charset="0"/>
              </a:rPr>
              <a:t>Reflection</a:t>
            </a:r>
          </a:p>
        </p:txBody>
      </p:sp>
      <p:pic>
        <p:nvPicPr>
          <p:cNvPr id="8" name="Graphic 7" descr="Group brainstorm outline">
            <a:extLst>
              <a:ext uri="{FF2B5EF4-FFF2-40B4-BE49-F238E27FC236}">
                <a16:creationId xmlns:a16="http://schemas.microsoft.com/office/drawing/2014/main" id="{8A8065DE-72B2-E380-0223-CE806CE44CC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27584" y="532777"/>
            <a:ext cx="914400" cy="914400"/>
          </a:xfrm>
          <a:prstGeom prst="rect">
            <a:avLst/>
          </a:prstGeom>
        </p:spPr>
      </p:pic>
    </p:spTree>
    <p:extLst>
      <p:ext uri="{BB962C8B-B14F-4D97-AF65-F5344CB8AC3E}">
        <p14:creationId xmlns:p14="http://schemas.microsoft.com/office/powerpoint/2010/main" val="4192234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72308" y="1973963"/>
            <a:ext cx="5486400" cy="1455037"/>
          </a:xfrm>
          <a:prstGeom prst="rect">
            <a:avLst/>
          </a:prstGeom>
        </p:spPr>
      </p:pic>
      <p:pic>
        <p:nvPicPr>
          <p:cNvPr id="4" name="Picture 3" descr="A white and orange logo&#10;&#10;Description automatically generated">
            <a:extLst>
              <a:ext uri="{FF2B5EF4-FFF2-40B4-BE49-F238E27FC236}">
                <a16:creationId xmlns:a16="http://schemas.microsoft.com/office/drawing/2014/main" id="{C0AD220C-A684-0D2B-28B6-BF6E23E46F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235" y="3774340"/>
            <a:ext cx="2799266" cy="923369"/>
          </a:xfrm>
          <a:prstGeom prst="rect">
            <a:avLst/>
          </a:prstGeom>
        </p:spPr>
      </p:pic>
    </p:spTree>
    <p:extLst>
      <p:ext uri="{BB962C8B-B14F-4D97-AF65-F5344CB8AC3E}">
        <p14:creationId xmlns:p14="http://schemas.microsoft.com/office/powerpoint/2010/main" val="1564402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6E1D38DE-3CC0-E900-2512-83C210E95CBD}"/>
              </a:ext>
            </a:extLst>
          </p:cNvPr>
          <p:cNvSpPr txBox="1"/>
          <p:nvPr/>
        </p:nvSpPr>
        <p:spPr>
          <a:xfrm>
            <a:off x="391549" y="1759379"/>
            <a:ext cx="11577710" cy="4086760"/>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Today’s Objectives:</a:t>
            </a:r>
          </a:p>
          <a:p>
            <a:endParaRPr lang="en-US" sz="2400" dirty="0">
              <a:latin typeface="Arial" panose="020B0604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Identify characters’ emotions and responses in a key scene.</a:t>
            </a:r>
          </a:p>
          <a:p>
            <a:pPr marR="0" lvl="0">
              <a:lnSpc>
                <a:spcPct val="107000"/>
              </a:lnSpc>
              <a:spcBef>
                <a:spcPts val="0"/>
              </a:spcBef>
              <a:spcAft>
                <a:spcPts val="0"/>
              </a:spcAft>
            </a:pP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Identify poetic devices found in presented examples.</a:t>
            </a:r>
          </a:p>
          <a:p>
            <a:pPr marR="0" lvl="0">
              <a:lnSpc>
                <a:spcPct val="107000"/>
              </a:lnSpc>
              <a:spcBef>
                <a:spcPts val="0"/>
              </a:spcBef>
              <a:spcAft>
                <a:spcPts val="0"/>
              </a:spcAft>
            </a:pP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Create a response poem, at least four lines in length, using two poetic devices to represent a character’s response to a key scene in the work.</a:t>
            </a:r>
          </a:p>
          <a:p>
            <a:pPr marR="0" lvl="0">
              <a:lnSpc>
                <a:spcPct val="107000"/>
              </a:lnSpc>
              <a:spcBef>
                <a:spcPts val="0"/>
              </a:spcBef>
              <a:spcAft>
                <a:spcPts val="0"/>
              </a:spcAft>
            </a:pPr>
            <a:endParaRPr lang="en-US" sz="24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2400" kern="100" dirty="0">
                <a:effectLst/>
                <a:latin typeface="Arial" panose="020B0604020202020204" pitchFamily="34" charset="0"/>
                <a:ea typeface="Calibri" panose="020F0502020204030204" pitchFamily="34" charset="0"/>
                <a:cs typeface="Arial" panose="020B0604020202020204" pitchFamily="34" charset="0"/>
              </a:rPr>
              <a:t>Demonstrate understanding of chosen key scene through </a:t>
            </a:r>
            <a:r>
              <a:rPr lang="en-US" sz="2400" kern="100" dirty="0">
                <a:latin typeface="Arial" panose="020B0604020202020204" pitchFamily="34" charset="0"/>
                <a:ea typeface="Calibri" panose="020F0502020204030204" pitchFamily="34" charset="0"/>
                <a:cs typeface="Arial" panose="020B0604020202020204" pitchFamily="34" charset="0"/>
              </a:rPr>
              <a:t>response</a:t>
            </a:r>
            <a:r>
              <a:rPr lang="en-US" sz="2400" kern="100" dirty="0">
                <a:effectLst/>
                <a:latin typeface="Arial" panose="020B0604020202020204" pitchFamily="34" charset="0"/>
                <a:ea typeface="Calibri" panose="020F0502020204030204" pitchFamily="34" charset="0"/>
                <a:cs typeface="Arial" panose="020B0604020202020204" pitchFamily="34" charset="0"/>
              </a:rPr>
              <a:t> poems.</a:t>
            </a:r>
          </a:p>
        </p:txBody>
      </p:sp>
      <p:sp>
        <p:nvSpPr>
          <p:cNvPr id="2" name="TextBox 1">
            <a:extLst>
              <a:ext uri="{FF2B5EF4-FFF2-40B4-BE49-F238E27FC236}">
                <a16:creationId xmlns:a16="http://schemas.microsoft.com/office/drawing/2014/main" id="{88583F3D-4751-89F5-780B-240FB83A94D5}"/>
              </a:ext>
            </a:extLst>
          </p:cNvPr>
          <p:cNvSpPr txBox="1"/>
          <p:nvPr/>
        </p:nvSpPr>
        <p:spPr>
          <a:xfrm>
            <a:off x="391549" y="913387"/>
            <a:ext cx="11800452" cy="584775"/>
          </a:xfrm>
          <a:prstGeom prst="rect">
            <a:avLst/>
          </a:prstGeom>
          <a:noFill/>
        </p:spPr>
        <p:txBody>
          <a:bodyPr wrap="square">
            <a:spAutoFit/>
          </a:bodyPr>
          <a:lstStyle/>
          <a:p>
            <a:r>
              <a:rPr lang="en-US" sz="3200" b="1" i="1" dirty="0">
                <a:effectLst/>
                <a:latin typeface="Arial" panose="020B0604020202020204" pitchFamily="34" charset="0"/>
                <a:ea typeface="Calibri" panose="020F0502020204030204" pitchFamily="34" charset="0"/>
                <a:cs typeface="Arial" panose="020B0604020202020204" pitchFamily="34" charset="0"/>
              </a:rPr>
              <a:t>How can poetry and music enhance a key scene in a story?</a:t>
            </a:r>
            <a:endParaRPr lang="en-US" sz="32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14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6E9F897-5CEF-FD20-851B-3E00893CE3A0}"/>
              </a:ext>
            </a:extLst>
          </p:cNvPr>
          <p:cNvSpPr txBox="1"/>
          <p:nvPr/>
        </p:nvSpPr>
        <p:spPr>
          <a:xfrm>
            <a:off x="378543" y="2664550"/>
            <a:ext cx="11434914" cy="1200329"/>
          </a:xfrm>
          <a:prstGeom prst="rect">
            <a:avLst/>
          </a:prstGeom>
          <a:noFill/>
        </p:spPr>
        <p:txBody>
          <a:bodyPr wrap="square" rtlCol="0">
            <a:spAutoFit/>
          </a:bodyPr>
          <a:lstStyle/>
          <a:p>
            <a:r>
              <a:rPr lang="en-US" sz="3600" dirty="0">
                <a:latin typeface="Arial" panose="020B0604020202020204" pitchFamily="34" charset="0"/>
                <a:cs typeface="Arial" panose="020B0604020202020204" pitchFamily="34" charset="0"/>
              </a:rPr>
              <a:t>As you listen to the music, write down the emotions you hear being expressed.</a:t>
            </a:r>
          </a:p>
        </p:txBody>
      </p:sp>
      <p:pic>
        <p:nvPicPr>
          <p:cNvPr id="10" name="Graphic 9" descr="Music notes with solid fill">
            <a:extLst>
              <a:ext uri="{FF2B5EF4-FFF2-40B4-BE49-F238E27FC236}">
                <a16:creationId xmlns:a16="http://schemas.microsoft.com/office/drawing/2014/main" id="{CB773EF9-5B25-77AF-7737-4DA57F27D5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46485" y="490686"/>
            <a:ext cx="1466972" cy="1466972"/>
          </a:xfrm>
          <a:prstGeom prst="rect">
            <a:avLst/>
          </a:prstGeom>
        </p:spPr>
      </p:pic>
      <p:pic>
        <p:nvPicPr>
          <p:cNvPr id="12" name="Graphic 11" descr="Volume with solid fill">
            <a:hlinkClick r:id="rId5"/>
            <a:extLst>
              <a:ext uri="{FF2B5EF4-FFF2-40B4-BE49-F238E27FC236}">
                <a16:creationId xmlns:a16="http://schemas.microsoft.com/office/drawing/2014/main" id="{21277730-D9F2-AC6C-4817-084DC069EE4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638800" y="4571045"/>
            <a:ext cx="914400" cy="914400"/>
          </a:xfrm>
          <a:prstGeom prst="rect">
            <a:avLst/>
          </a:prstGeom>
        </p:spPr>
      </p:pic>
      <p:sp>
        <p:nvSpPr>
          <p:cNvPr id="2" name="TextBox 1">
            <a:extLst>
              <a:ext uri="{FF2B5EF4-FFF2-40B4-BE49-F238E27FC236}">
                <a16:creationId xmlns:a16="http://schemas.microsoft.com/office/drawing/2014/main" id="{BB95E567-1BC5-65DE-01BE-9FD0A61313A9}"/>
              </a:ext>
            </a:extLst>
          </p:cNvPr>
          <p:cNvSpPr txBox="1"/>
          <p:nvPr/>
        </p:nvSpPr>
        <p:spPr>
          <a:xfrm>
            <a:off x="311164" y="570792"/>
            <a:ext cx="11287141"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Listening Activity</a:t>
            </a:r>
          </a:p>
        </p:txBody>
      </p:sp>
      <p:pic>
        <p:nvPicPr>
          <p:cNvPr id="3" name="Graphic 2" descr="Headphones with solid fill">
            <a:extLst>
              <a:ext uri="{FF2B5EF4-FFF2-40B4-BE49-F238E27FC236}">
                <a16:creationId xmlns:a16="http://schemas.microsoft.com/office/drawing/2014/main" id="{F7E47828-0421-2A06-C03B-E6BE11D47CAA}"/>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638800" y="529090"/>
            <a:ext cx="914400" cy="914400"/>
          </a:xfrm>
          <a:prstGeom prst="rect">
            <a:avLst/>
          </a:prstGeom>
        </p:spPr>
      </p:pic>
      <p:sp>
        <p:nvSpPr>
          <p:cNvPr id="4" name="TextBox 3">
            <a:extLst>
              <a:ext uri="{FF2B5EF4-FFF2-40B4-BE49-F238E27FC236}">
                <a16:creationId xmlns:a16="http://schemas.microsoft.com/office/drawing/2014/main" id="{5F1E52DD-4A75-8C74-5154-350C419D70FA}"/>
              </a:ext>
            </a:extLst>
          </p:cNvPr>
          <p:cNvSpPr txBox="1"/>
          <p:nvPr/>
        </p:nvSpPr>
        <p:spPr>
          <a:xfrm>
            <a:off x="2646426" y="5485445"/>
            <a:ext cx="6899148"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i="0" dirty="0">
                <a:effectLst/>
                <a:highlight>
                  <a:srgbClr val="FFFFFF"/>
                </a:highlight>
                <a:latin typeface="Arial" panose="020B0604020202020204" pitchFamily="34" charset="0"/>
                <a:cs typeface="Arial" panose="020B0604020202020204" pitchFamily="34" charset="0"/>
              </a:rPr>
              <a:t>0</a:t>
            </a:r>
            <a:r>
              <a:rPr lang="en-US" dirty="0">
                <a:highlight>
                  <a:srgbClr val="FFFFFF"/>
                </a:highlight>
                <a:latin typeface="Arial" panose="020B0604020202020204" pitchFamily="34" charset="0"/>
                <a:cs typeface="Arial" panose="020B0604020202020204" pitchFamily="34" charset="0"/>
              </a:rPr>
              <a:t>0</a:t>
            </a:r>
            <a:r>
              <a:rPr lang="en-US" sz="1800" b="0" i="0" dirty="0">
                <a:effectLst/>
                <a:highlight>
                  <a:srgbClr val="FFFFFF"/>
                </a:highlight>
                <a:latin typeface="Arial" panose="020B0604020202020204" pitchFamily="34" charset="0"/>
                <a:cs typeface="Arial" panose="020B0604020202020204" pitchFamily="34" charset="0"/>
              </a:rPr>
              <a:t>:</a:t>
            </a:r>
            <a:r>
              <a:rPr lang="en-US" dirty="0">
                <a:highlight>
                  <a:srgbClr val="FFFFFF"/>
                </a:highlight>
                <a:latin typeface="Arial" panose="020B0604020202020204" pitchFamily="34" charset="0"/>
                <a:cs typeface="Arial" panose="020B0604020202020204" pitchFamily="34" charset="0"/>
              </a:rPr>
              <a:t>07</a:t>
            </a:r>
            <a:r>
              <a:rPr lang="en-US" sz="1800" b="0" i="0" dirty="0">
                <a:effectLst/>
                <a:highlight>
                  <a:srgbClr val="FFFFFF"/>
                </a:highlight>
                <a:latin typeface="Arial" panose="020B0604020202020204" pitchFamily="34" charset="0"/>
                <a:cs typeface="Arial" panose="020B0604020202020204" pitchFamily="34" charset="0"/>
              </a:rPr>
              <a:t> – 0</a:t>
            </a:r>
            <a:r>
              <a:rPr lang="en-US" dirty="0">
                <a:highlight>
                  <a:srgbClr val="FFFFFF"/>
                </a:highlight>
                <a:latin typeface="Arial" panose="020B0604020202020204" pitchFamily="34" charset="0"/>
                <a:cs typeface="Arial" panose="020B0604020202020204" pitchFamily="34" charset="0"/>
              </a:rPr>
              <a:t>4</a:t>
            </a:r>
            <a:r>
              <a:rPr lang="en-US" sz="1800" b="0" i="0" dirty="0">
                <a:effectLst/>
                <a:highlight>
                  <a:srgbClr val="FFFFFF"/>
                </a:highlight>
                <a:latin typeface="Arial" panose="020B0604020202020204" pitchFamily="34" charset="0"/>
                <a:cs typeface="Arial" panose="020B0604020202020204" pitchFamily="34" charset="0"/>
              </a:rPr>
              <a:t>:14 </a:t>
            </a:r>
          </a:p>
        </p:txBody>
      </p:sp>
    </p:spTree>
    <p:extLst>
      <p:ext uri="{BB962C8B-B14F-4D97-AF65-F5344CB8AC3E}">
        <p14:creationId xmlns:p14="http://schemas.microsoft.com/office/powerpoint/2010/main" val="2620475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descr="Music notes with solid fill">
            <a:extLst>
              <a:ext uri="{FF2B5EF4-FFF2-40B4-BE49-F238E27FC236}">
                <a16:creationId xmlns:a16="http://schemas.microsoft.com/office/drawing/2014/main" id="{CB773EF9-5B25-77AF-7737-4DA57F27D5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46485" y="490686"/>
            <a:ext cx="1466972" cy="1466972"/>
          </a:xfrm>
          <a:prstGeom prst="rect">
            <a:avLst/>
          </a:prstGeom>
        </p:spPr>
      </p:pic>
      <p:sp>
        <p:nvSpPr>
          <p:cNvPr id="2" name="TextBox 1">
            <a:extLst>
              <a:ext uri="{FF2B5EF4-FFF2-40B4-BE49-F238E27FC236}">
                <a16:creationId xmlns:a16="http://schemas.microsoft.com/office/drawing/2014/main" id="{BB95E567-1BC5-65DE-01BE-9FD0A61313A9}"/>
              </a:ext>
            </a:extLst>
          </p:cNvPr>
          <p:cNvSpPr txBox="1"/>
          <p:nvPr/>
        </p:nvSpPr>
        <p:spPr>
          <a:xfrm>
            <a:off x="311164" y="570792"/>
            <a:ext cx="11287141"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Listening Activity</a:t>
            </a:r>
          </a:p>
        </p:txBody>
      </p:sp>
      <p:pic>
        <p:nvPicPr>
          <p:cNvPr id="3" name="Graphic 2" descr="Headphones with solid fill">
            <a:extLst>
              <a:ext uri="{FF2B5EF4-FFF2-40B4-BE49-F238E27FC236}">
                <a16:creationId xmlns:a16="http://schemas.microsoft.com/office/drawing/2014/main" id="{F7E47828-0421-2A06-C03B-E6BE11D47CA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38800" y="529090"/>
            <a:ext cx="914400" cy="914400"/>
          </a:xfrm>
          <a:prstGeom prst="rect">
            <a:avLst/>
          </a:prstGeom>
        </p:spPr>
      </p:pic>
      <p:sp>
        <p:nvSpPr>
          <p:cNvPr id="6" name="TextBox 5">
            <a:extLst>
              <a:ext uri="{FF2B5EF4-FFF2-40B4-BE49-F238E27FC236}">
                <a16:creationId xmlns:a16="http://schemas.microsoft.com/office/drawing/2014/main" id="{EC12407F-9B0C-153A-655C-686ED40E31E5}"/>
              </a:ext>
            </a:extLst>
          </p:cNvPr>
          <p:cNvSpPr txBox="1"/>
          <p:nvPr/>
        </p:nvSpPr>
        <p:spPr>
          <a:xfrm>
            <a:off x="311164" y="1665270"/>
            <a:ext cx="3805850" cy="584775"/>
          </a:xfrm>
          <a:prstGeom prst="rect">
            <a:avLst/>
          </a:prstGeom>
          <a:noFill/>
        </p:spPr>
        <p:txBody>
          <a:bodyPr wrap="none" rtlCol="0">
            <a:spAutoFit/>
          </a:bodyPr>
          <a:lstStyle/>
          <a:p>
            <a:r>
              <a:rPr lang="en-US" sz="3200" dirty="0">
                <a:latin typeface="Arial" panose="020B0604020202020204" pitchFamily="34" charset="0"/>
                <a:cs typeface="Arial" panose="020B0604020202020204" pitchFamily="34" charset="0"/>
              </a:rPr>
              <a:t>Emotions observed:</a:t>
            </a:r>
          </a:p>
        </p:txBody>
      </p:sp>
    </p:spTree>
    <p:extLst>
      <p:ext uri="{BB962C8B-B14F-4D97-AF65-F5344CB8AC3E}">
        <p14:creationId xmlns:p14="http://schemas.microsoft.com/office/powerpoint/2010/main" val="3703189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FDB38271-7D60-F489-C41E-E91E2EA74FFB}"/>
              </a:ext>
            </a:extLst>
          </p:cNvPr>
          <p:cNvSpPr txBox="1">
            <a:spLocks/>
          </p:cNvSpPr>
          <p:nvPr/>
        </p:nvSpPr>
        <p:spPr>
          <a:xfrm>
            <a:off x="406888" y="830580"/>
            <a:ext cx="10985500" cy="11811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kern="1200">
                <a:solidFill>
                  <a:schemeClr val="tx1"/>
                </a:solidFill>
                <a:latin typeface="Avenir LT Std 65 Medium" panose="020B0603020203020204" pitchFamily="34" charset="0"/>
                <a:ea typeface="+mj-ea"/>
                <a:cs typeface="+mj-cs"/>
              </a:defRPr>
            </a:lvl1pPr>
          </a:lstStyle>
          <a:p>
            <a:pPr algn="l"/>
            <a:r>
              <a:rPr lang="en-US" sz="4800" b="1" i="1" kern="100" dirty="0">
                <a:effectLst/>
                <a:latin typeface="Arial" panose="020B0604020202020204" pitchFamily="34" charset="0"/>
                <a:ea typeface="Aptos" panose="020B0004020202020204" pitchFamily="34" charset="0"/>
                <a:cs typeface="Arial" panose="020B0604020202020204" pitchFamily="34" charset="0"/>
              </a:rPr>
              <a:t>A Midsummer Night’s Dream </a:t>
            </a:r>
            <a:r>
              <a:rPr lang="en-US" sz="4800" b="1" dirty="0">
                <a:latin typeface="Arial" panose="020B0604020202020204" pitchFamily="34" charset="0"/>
                <a:cs typeface="Arial" panose="020B0604020202020204" pitchFamily="34" charset="0"/>
              </a:rPr>
              <a:t>Synopsis</a:t>
            </a:r>
          </a:p>
        </p:txBody>
      </p:sp>
      <p:sp>
        <p:nvSpPr>
          <p:cNvPr id="13" name="TextBox 12">
            <a:extLst>
              <a:ext uri="{FF2B5EF4-FFF2-40B4-BE49-F238E27FC236}">
                <a16:creationId xmlns:a16="http://schemas.microsoft.com/office/drawing/2014/main" id="{99D7CD8E-41F9-16FA-290E-7FF906B94CEC}"/>
              </a:ext>
            </a:extLst>
          </p:cNvPr>
          <p:cNvSpPr txBox="1"/>
          <p:nvPr/>
        </p:nvSpPr>
        <p:spPr>
          <a:xfrm>
            <a:off x="406888" y="2139693"/>
            <a:ext cx="11378223" cy="4015330"/>
          </a:xfrm>
          <a:prstGeom prst="rect">
            <a:avLst/>
          </a:prstGeom>
          <a:noFill/>
        </p:spPr>
        <p:txBody>
          <a:bodyPr wrap="square" rtlCol="0">
            <a:spAutoFit/>
          </a:bodyPr>
          <a:lstStyle/>
          <a:p>
            <a:pPr marL="0" marR="0">
              <a:lnSpc>
                <a:spcPct val="107000"/>
              </a:lnSpc>
              <a:spcBef>
                <a:spcPts val="0"/>
              </a:spcBef>
              <a:spcAft>
                <a:spcPts val="0"/>
              </a:spcAft>
            </a:pPr>
            <a:r>
              <a:rPr lang="en-US" sz="2400" dirty="0">
                <a:latin typeface="Arial" panose="020B0604020202020204" pitchFamily="34" charset="0"/>
                <a:cs typeface="Arial" panose="020B0604020202020204" pitchFamily="34" charset="0"/>
              </a:rPr>
              <a:t>In the woods outside Athens, Oberon, King of the Fairies, quarrels with his queen, </a:t>
            </a:r>
            <a:r>
              <a:rPr lang="en-US" sz="2400" dirty="0" err="1">
                <a:latin typeface="Arial" panose="020B0604020202020204" pitchFamily="34" charset="0"/>
                <a:cs typeface="Arial" panose="020B0604020202020204" pitchFamily="34" charset="0"/>
              </a:rPr>
              <a:t>Tytania</a:t>
            </a:r>
            <a:r>
              <a:rPr lang="en-US" sz="2400" dirty="0">
                <a:latin typeface="Arial" panose="020B0604020202020204" pitchFamily="34" charset="0"/>
                <a:cs typeface="Arial" panose="020B0604020202020204" pitchFamily="34" charset="0"/>
              </a:rPr>
              <a:t>, over a boy she refuses to give up. Oberon sends his servant, Puck, to retrieve a magic flower to enchant her and distract her. Meanwhile, Lysander and Hermia flee into the forest to escape a forced marriage, pursued by Demetrius and Helena. Puck accidentally enchants Lysander instead of Demetrius, creating chaos. A group of workers also enters the forest to rehearse a play, and Puck further complicates matters by turning one of them, Bottom, into an ass, causing </a:t>
            </a:r>
            <a:r>
              <a:rPr lang="en-US" sz="2400" dirty="0" err="1">
                <a:latin typeface="Arial" panose="020B0604020202020204" pitchFamily="34" charset="0"/>
                <a:cs typeface="Arial" panose="020B0604020202020204" pitchFamily="34" charset="0"/>
              </a:rPr>
              <a:t>Tytania</a:t>
            </a:r>
            <a:r>
              <a:rPr lang="en-US" sz="2400" dirty="0">
                <a:latin typeface="Arial" panose="020B0604020202020204" pitchFamily="34" charset="0"/>
                <a:cs typeface="Arial" panose="020B0604020202020204" pitchFamily="34" charset="0"/>
              </a:rPr>
              <a:t> to fall in love with him. In the end, the enchantments are undone, the lovers are reconciled, and they all return to Athens for Theseus’s wedding, where the workers perform their play.</a:t>
            </a:r>
            <a:endParaRPr lang="en-US" sz="2400" kern="100" dirty="0">
              <a:effectLst/>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023318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descr="Music notes with solid fill">
            <a:extLst>
              <a:ext uri="{FF2B5EF4-FFF2-40B4-BE49-F238E27FC236}">
                <a16:creationId xmlns:a16="http://schemas.microsoft.com/office/drawing/2014/main" id="{CB773EF9-5B25-77AF-7737-4DA57F27D5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46485" y="490686"/>
            <a:ext cx="1466972" cy="1466972"/>
          </a:xfrm>
          <a:prstGeom prst="rect">
            <a:avLst/>
          </a:prstGeom>
        </p:spPr>
      </p:pic>
      <p:sp>
        <p:nvSpPr>
          <p:cNvPr id="3" name="TextBox 2">
            <a:extLst>
              <a:ext uri="{FF2B5EF4-FFF2-40B4-BE49-F238E27FC236}">
                <a16:creationId xmlns:a16="http://schemas.microsoft.com/office/drawing/2014/main" id="{3D1CD9CE-22D9-6D8E-9E46-7A5DB5FAF4D2}"/>
              </a:ext>
            </a:extLst>
          </p:cNvPr>
          <p:cNvSpPr txBox="1"/>
          <p:nvPr/>
        </p:nvSpPr>
        <p:spPr>
          <a:xfrm>
            <a:off x="311164" y="570792"/>
            <a:ext cx="11287141"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Listening Activity</a:t>
            </a:r>
          </a:p>
        </p:txBody>
      </p:sp>
      <p:pic>
        <p:nvPicPr>
          <p:cNvPr id="5" name="Graphic 4" descr="Headphones with solid fill">
            <a:extLst>
              <a:ext uri="{FF2B5EF4-FFF2-40B4-BE49-F238E27FC236}">
                <a16:creationId xmlns:a16="http://schemas.microsoft.com/office/drawing/2014/main" id="{6BB6D9CE-0B47-6D60-84D1-5E29A47C88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38800" y="529090"/>
            <a:ext cx="914400" cy="914400"/>
          </a:xfrm>
          <a:prstGeom prst="rect">
            <a:avLst/>
          </a:prstGeom>
        </p:spPr>
      </p:pic>
      <p:pic>
        <p:nvPicPr>
          <p:cNvPr id="4" name="Graphic 3" descr="Volume with solid fill">
            <a:hlinkClick r:id="rId7"/>
            <a:extLst>
              <a:ext uri="{FF2B5EF4-FFF2-40B4-BE49-F238E27FC236}">
                <a16:creationId xmlns:a16="http://schemas.microsoft.com/office/drawing/2014/main" id="{55C8B72F-8A43-BE7B-8085-CFFAE283FA3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126883" y="766972"/>
            <a:ext cx="914400" cy="914400"/>
          </a:xfrm>
          <a:prstGeom prst="rect">
            <a:avLst/>
          </a:prstGeom>
        </p:spPr>
      </p:pic>
      <p:sp>
        <p:nvSpPr>
          <p:cNvPr id="2" name="Content Placeholder 2">
            <a:extLst>
              <a:ext uri="{FF2B5EF4-FFF2-40B4-BE49-F238E27FC236}">
                <a16:creationId xmlns:a16="http://schemas.microsoft.com/office/drawing/2014/main" id="{41A04CF8-D110-4DD3-3C24-69DBC8864C8B}"/>
              </a:ext>
            </a:extLst>
          </p:cNvPr>
          <p:cNvSpPr txBox="1">
            <a:spLocks/>
          </p:cNvSpPr>
          <p:nvPr/>
        </p:nvSpPr>
        <p:spPr>
          <a:xfrm>
            <a:off x="311164" y="1601600"/>
            <a:ext cx="10512196" cy="108670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0"/>
              </a:spcBef>
            </a:pPr>
            <a:r>
              <a:rPr lang="en-US" sz="2000" b="1" dirty="0">
                <a:latin typeface="Arial" panose="020B0604020202020204" pitchFamily="34" charset="0"/>
                <a:cs typeface="Arial" panose="020B0604020202020204" pitchFamily="34" charset="0"/>
              </a:rPr>
              <a:t>Act I, Scene 2: “I know a bank” </a:t>
            </a:r>
          </a:p>
          <a:p>
            <a:pPr algn="l">
              <a:spcBef>
                <a:spcPts val="0"/>
              </a:spcBef>
            </a:pPr>
            <a:r>
              <a:rPr lang="en-US" sz="2000" dirty="0">
                <a:latin typeface="Arial" panose="020B0604020202020204" pitchFamily="34" charset="0"/>
                <a:cs typeface="Arial" panose="020B0604020202020204" pitchFamily="34" charset="0"/>
              </a:rPr>
              <a:t>Oberon, King of the Fairies, reveals his plan to Puck and seeks his help to enchant </a:t>
            </a:r>
            <a:r>
              <a:rPr lang="en-US" sz="2000" b="0" i="0" dirty="0" err="1">
                <a:solidFill>
                  <a:srgbClr val="181821"/>
                </a:solidFill>
                <a:effectLst/>
                <a:latin typeface="Arial" panose="020B0604020202020204" pitchFamily="34" charset="0"/>
                <a:cs typeface="Arial" panose="020B0604020202020204" pitchFamily="34" charset="0"/>
              </a:rPr>
              <a:t>Tytania</a:t>
            </a:r>
            <a:r>
              <a:rPr lang="en-US" sz="2000" dirty="0">
                <a:latin typeface="Arial" panose="020B0604020202020204" pitchFamily="34" charset="0"/>
                <a:cs typeface="Arial" panose="020B0604020202020204" pitchFamily="34" charset="0"/>
              </a:rPr>
              <a:t>, the Fairy Queen, and the human lovers using the juice of a magical flower.</a:t>
            </a:r>
          </a:p>
          <a:p>
            <a:pPr algn="l"/>
            <a:endParaRPr lang="en-US" sz="1800" b="1"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D323DECA-D98B-0DA7-5548-B3D794B8941F}"/>
              </a:ext>
            </a:extLst>
          </p:cNvPr>
          <p:cNvSpPr txBox="1"/>
          <p:nvPr/>
        </p:nvSpPr>
        <p:spPr>
          <a:xfrm>
            <a:off x="311164" y="2688308"/>
            <a:ext cx="5744095" cy="3477875"/>
          </a:xfrm>
          <a:prstGeom prst="rect">
            <a:avLst/>
          </a:prstGeom>
          <a:noFill/>
        </p:spPr>
        <p:txBody>
          <a:bodyPr wrap="square">
            <a:spAutoFit/>
          </a:bodyPr>
          <a:lstStyle/>
          <a:p>
            <a:r>
              <a:rPr lang="en-US" sz="2000" b="1" i="0" dirty="0">
                <a:solidFill>
                  <a:srgbClr val="181821"/>
                </a:solidFill>
                <a:effectLst/>
                <a:latin typeface="Arial" panose="020B0604020202020204" pitchFamily="34" charset="0"/>
                <a:cs typeface="Arial" panose="020B0604020202020204" pitchFamily="34" charset="0"/>
              </a:rPr>
              <a:t>OBERON</a:t>
            </a:r>
          </a:p>
          <a:p>
            <a:r>
              <a:rPr lang="en-US" sz="2000" b="0" i="0" dirty="0">
                <a:solidFill>
                  <a:srgbClr val="181821"/>
                </a:solidFill>
                <a:effectLst/>
                <a:latin typeface="Arial" panose="020B0604020202020204" pitchFamily="34" charset="0"/>
                <a:cs typeface="Arial" panose="020B0604020202020204" pitchFamily="34" charset="0"/>
              </a:rPr>
              <a:t>Welcome, wanderer. Hast thou the flower there?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I know a bank where the wild thyme blows,</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Where oxlips and the nodding violet grows,</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Quite over-canopied with luscious woodbine,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With sweet musk-roses and with eglantine:</a:t>
            </a:r>
            <a:br>
              <a:rPr lang="en-US" sz="2000" dirty="0">
                <a:latin typeface="Arial" panose="020B0604020202020204" pitchFamily="34" charset="0"/>
                <a:cs typeface="Arial" panose="020B0604020202020204" pitchFamily="34" charset="0"/>
              </a:rPr>
            </a:br>
            <a:r>
              <a:rPr lang="en-US" sz="2000" b="0" i="0" dirty="0">
                <a:solidFill>
                  <a:srgbClr val="181821"/>
                </a:solidFill>
                <a:effectLst/>
                <a:latin typeface="Arial" panose="020B0604020202020204" pitchFamily="34" charset="0"/>
                <a:cs typeface="Arial" panose="020B0604020202020204" pitchFamily="34" charset="0"/>
              </a:rPr>
              <a:t>There sleeps </a:t>
            </a:r>
            <a:r>
              <a:rPr lang="en-US" sz="2000" b="0" i="0" dirty="0" err="1">
                <a:solidFill>
                  <a:srgbClr val="181821"/>
                </a:solidFill>
                <a:effectLst/>
                <a:latin typeface="Arial" panose="020B0604020202020204" pitchFamily="34" charset="0"/>
                <a:cs typeface="Arial" panose="020B0604020202020204" pitchFamily="34" charset="0"/>
              </a:rPr>
              <a:t>Tytania</a:t>
            </a:r>
            <a:r>
              <a:rPr lang="en-US" sz="2000" b="0" i="0" dirty="0">
                <a:solidFill>
                  <a:srgbClr val="181821"/>
                </a:solidFill>
                <a:effectLst/>
                <a:latin typeface="Arial" panose="020B0604020202020204" pitchFamily="34" charset="0"/>
                <a:cs typeface="Arial" panose="020B0604020202020204" pitchFamily="34" charset="0"/>
              </a:rPr>
              <a:t> sometime of the night,</a:t>
            </a:r>
            <a:br>
              <a:rPr lang="en-US" sz="2000" dirty="0">
                <a:latin typeface="Arial" panose="020B0604020202020204" pitchFamily="34" charset="0"/>
                <a:cs typeface="Arial" panose="020B0604020202020204" pitchFamily="34" charset="0"/>
              </a:rPr>
            </a:br>
            <a:r>
              <a:rPr lang="en-US" sz="2000" b="0" i="0" dirty="0" err="1">
                <a:solidFill>
                  <a:srgbClr val="181821"/>
                </a:solidFill>
                <a:effectLst/>
                <a:latin typeface="Arial" panose="020B0604020202020204" pitchFamily="34" charset="0"/>
                <a:cs typeface="Arial" panose="020B0604020202020204" pitchFamily="34" charset="0"/>
              </a:rPr>
              <a:t>Lull’d</a:t>
            </a:r>
            <a:r>
              <a:rPr lang="en-US" sz="2000" b="0" i="0" dirty="0">
                <a:solidFill>
                  <a:srgbClr val="181821"/>
                </a:solidFill>
                <a:effectLst/>
                <a:latin typeface="Arial" panose="020B0604020202020204" pitchFamily="34" charset="0"/>
                <a:cs typeface="Arial" panose="020B0604020202020204" pitchFamily="34" charset="0"/>
              </a:rPr>
              <a:t> in these flowers with dances and delight;</a:t>
            </a:r>
          </a:p>
          <a:p>
            <a:r>
              <a:rPr lang="en-US" sz="2000" b="0" i="0" dirty="0">
                <a:solidFill>
                  <a:srgbClr val="181821"/>
                </a:solidFill>
                <a:effectLst/>
                <a:latin typeface="Arial" panose="020B0604020202020204" pitchFamily="34" charset="0"/>
                <a:cs typeface="Arial" panose="020B0604020202020204" pitchFamily="34" charset="0"/>
              </a:rPr>
              <a:t>And there the snake throws her </a:t>
            </a:r>
            <a:r>
              <a:rPr lang="en-US" sz="2000" b="0" i="0" dirty="0" err="1">
                <a:solidFill>
                  <a:srgbClr val="181821"/>
                </a:solidFill>
                <a:effectLst/>
                <a:latin typeface="Arial" panose="020B0604020202020204" pitchFamily="34" charset="0"/>
                <a:cs typeface="Arial" panose="020B0604020202020204" pitchFamily="34" charset="0"/>
              </a:rPr>
              <a:t>enamell’d</a:t>
            </a:r>
            <a:r>
              <a:rPr lang="en-US" sz="2000" b="0" i="0" dirty="0">
                <a:solidFill>
                  <a:srgbClr val="181821"/>
                </a:solidFill>
                <a:effectLst/>
                <a:latin typeface="Arial" panose="020B0604020202020204" pitchFamily="34" charset="0"/>
                <a:cs typeface="Arial" panose="020B0604020202020204" pitchFamily="34" charset="0"/>
              </a:rPr>
              <a:t> skin,</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51B246A4-EE7E-CF3E-5421-B6FF3F047148}"/>
              </a:ext>
            </a:extLst>
          </p:cNvPr>
          <p:cNvSpPr txBox="1"/>
          <p:nvPr/>
        </p:nvSpPr>
        <p:spPr>
          <a:xfrm>
            <a:off x="6163637" y="2986237"/>
            <a:ext cx="5342792" cy="2585323"/>
          </a:xfrm>
          <a:prstGeom prst="rect">
            <a:avLst/>
          </a:prstGeom>
          <a:noFill/>
        </p:spPr>
        <p:txBody>
          <a:bodyPr wrap="square">
            <a:spAutoFit/>
          </a:bodyPr>
          <a:lstStyle/>
          <a:p>
            <a:r>
              <a:rPr lang="en-US" sz="1800" b="0" i="0" dirty="0">
                <a:solidFill>
                  <a:srgbClr val="181821"/>
                </a:solidFill>
                <a:effectLst/>
                <a:latin typeface="Arial" panose="020B0604020202020204" pitchFamily="34" charset="0"/>
                <a:cs typeface="Arial" panose="020B0604020202020204" pitchFamily="34" charset="0"/>
              </a:rPr>
              <a:t>Weed wide enough to wrap a fairy in:</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And with the juice of this I’ll streak her eyes,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And make her full of hateful fantasies.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Take thou some of it, and seek through this grove:</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A sweet Athenian lady is in love</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With a disdainful youth: anoint his eyes;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But do it when the next thing he espies</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May be the lady: thou shalt know the man</a:t>
            </a:r>
            <a:br>
              <a:rPr lang="en-US" sz="1800" dirty="0">
                <a:latin typeface="Arial" panose="020B0604020202020204" pitchFamily="34" charset="0"/>
                <a:cs typeface="Arial" panose="020B0604020202020204" pitchFamily="34" charset="0"/>
              </a:rPr>
            </a:br>
            <a:r>
              <a:rPr lang="en-US" sz="1800" b="0" i="0" dirty="0">
                <a:solidFill>
                  <a:srgbClr val="181821"/>
                </a:solidFill>
                <a:effectLst/>
                <a:latin typeface="Arial" panose="020B0604020202020204" pitchFamily="34" charset="0"/>
                <a:cs typeface="Arial" panose="020B0604020202020204" pitchFamily="34" charset="0"/>
              </a:rPr>
              <a:t>By the Athenian garments he hath on.</a:t>
            </a:r>
            <a:endParaRPr lang="en-US" dirty="0"/>
          </a:p>
        </p:txBody>
      </p:sp>
    </p:spTree>
    <p:extLst>
      <p:ext uri="{BB962C8B-B14F-4D97-AF65-F5344CB8AC3E}">
        <p14:creationId xmlns:p14="http://schemas.microsoft.com/office/powerpoint/2010/main" val="205772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phic 9" descr="Music notes with solid fill">
            <a:extLst>
              <a:ext uri="{FF2B5EF4-FFF2-40B4-BE49-F238E27FC236}">
                <a16:creationId xmlns:a16="http://schemas.microsoft.com/office/drawing/2014/main" id="{CB773EF9-5B25-77AF-7737-4DA57F27D5D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46485" y="490686"/>
            <a:ext cx="1466972" cy="1466972"/>
          </a:xfrm>
          <a:prstGeom prst="rect">
            <a:avLst/>
          </a:prstGeom>
        </p:spPr>
      </p:pic>
      <p:sp>
        <p:nvSpPr>
          <p:cNvPr id="3" name="TextBox 2">
            <a:extLst>
              <a:ext uri="{FF2B5EF4-FFF2-40B4-BE49-F238E27FC236}">
                <a16:creationId xmlns:a16="http://schemas.microsoft.com/office/drawing/2014/main" id="{3D1CD9CE-22D9-6D8E-9E46-7A5DB5FAF4D2}"/>
              </a:ext>
            </a:extLst>
          </p:cNvPr>
          <p:cNvSpPr txBox="1"/>
          <p:nvPr/>
        </p:nvSpPr>
        <p:spPr>
          <a:xfrm>
            <a:off x="311164" y="570792"/>
            <a:ext cx="11287141"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Listening Activity</a:t>
            </a:r>
          </a:p>
        </p:txBody>
      </p:sp>
      <p:pic>
        <p:nvPicPr>
          <p:cNvPr id="5" name="Graphic 4" descr="Headphones with solid fill">
            <a:extLst>
              <a:ext uri="{FF2B5EF4-FFF2-40B4-BE49-F238E27FC236}">
                <a16:creationId xmlns:a16="http://schemas.microsoft.com/office/drawing/2014/main" id="{6BB6D9CE-0B47-6D60-84D1-5E29A47C88C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38800" y="529090"/>
            <a:ext cx="914400" cy="914400"/>
          </a:xfrm>
          <a:prstGeom prst="rect">
            <a:avLst/>
          </a:prstGeom>
        </p:spPr>
      </p:pic>
      <p:sp>
        <p:nvSpPr>
          <p:cNvPr id="6" name="TextBox 5">
            <a:extLst>
              <a:ext uri="{FF2B5EF4-FFF2-40B4-BE49-F238E27FC236}">
                <a16:creationId xmlns:a16="http://schemas.microsoft.com/office/drawing/2014/main" id="{F89F6254-E3AE-A78D-A6B9-42140F627F4B}"/>
              </a:ext>
            </a:extLst>
          </p:cNvPr>
          <p:cNvSpPr txBox="1"/>
          <p:nvPr/>
        </p:nvSpPr>
        <p:spPr>
          <a:xfrm>
            <a:off x="526316" y="2537940"/>
            <a:ext cx="11287141" cy="2800767"/>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How does viewing the text change your understanding?</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Does knowing the character(s) singing change your understanding? </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How does the text and music add to your understanding of the scene?</a:t>
            </a:r>
          </a:p>
          <a:p>
            <a:endParaRPr lang="en-US" sz="3600" dirty="0">
              <a:latin typeface="Georgia" panose="02040502050405020303" pitchFamily="18" charset="0"/>
            </a:endParaRPr>
          </a:p>
        </p:txBody>
      </p:sp>
    </p:spTree>
    <p:extLst>
      <p:ext uri="{BB962C8B-B14F-4D97-AF65-F5344CB8AC3E}">
        <p14:creationId xmlns:p14="http://schemas.microsoft.com/office/powerpoint/2010/main" val="1116981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8"/>
          <p:cNvSpPr txBox="1"/>
          <p:nvPr/>
        </p:nvSpPr>
        <p:spPr>
          <a:xfrm>
            <a:off x="600636" y="1609016"/>
            <a:ext cx="5764306" cy="4516429"/>
          </a:xfrm>
          <a:prstGeom prst="rect">
            <a:avLst/>
          </a:prstGeom>
          <a:noFill/>
          <a:ln>
            <a:noFill/>
          </a:ln>
        </p:spPr>
        <p:txBody>
          <a:bodyPr spcFirstLastPara="1" wrap="square" lIns="91425" tIns="45700" rIns="91425" bIns="45700" anchor="t" anchorCtr="0">
            <a:spAutoFit/>
          </a:bodyPr>
          <a:lstStyle/>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a:solidFill>
                  <a:schemeClr val="dk1"/>
                </a:solidFill>
                <a:latin typeface="Arial"/>
                <a:ea typeface="Arial"/>
                <a:cs typeface="Arial"/>
                <a:sym typeface="Arial"/>
              </a:rPr>
              <a:t>Rhyme</a:t>
            </a:r>
            <a:endParaRPr/>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a:solidFill>
                  <a:schemeClr val="dk1"/>
                </a:solidFill>
                <a:latin typeface="Arial"/>
                <a:ea typeface="Arial"/>
                <a:cs typeface="Arial"/>
                <a:sym typeface="Arial"/>
              </a:rPr>
              <a:t>Symbolism</a:t>
            </a:r>
            <a:endParaRPr/>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a:solidFill>
                  <a:schemeClr val="dk1"/>
                </a:solidFill>
                <a:latin typeface="Arial"/>
                <a:ea typeface="Arial"/>
                <a:cs typeface="Arial"/>
                <a:sym typeface="Arial"/>
              </a:rPr>
              <a:t>Repetition</a:t>
            </a:r>
            <a:endParaRPr/>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a:solidFill>
                  <a:schemeClr val="dk1"/>
                </a:solidFill>
                <a:latin typeface="Arial"/>
                <a:ea typeface="Arial"/>
                <a:cs typeface="Arial"/>
                <a:sym typeface="Arial"/>
              </a:rPr>
              <a:t>Meter</a:t>
            </a:r>
            <a:endParaRPr/>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a:solidFill>
                  <a:schemeClr val="dk1"/>
                </a:solidFill>
                <a:latin typeface="Arial"/>
                <a:ea typeface="Arial"/>
                <a:cs typeface="Arial"/>
                <a:sym typeface="Arial"/>
              </a:rPr>
              <a:t>Alliteration</a:t>
            </a:r>
            <a:endParaRPr/>
          </a:p>
          <a:p>
            <a:pPr marL="742950" marR="0" lvl="1" indent="-171450" algn="l" rtl="0">
              <a:lnSpc>
                <a:spcPct val="107000"/>
              </a:lnSpc>
              <a:spcBef>
                <a:spcPts val="0"/>
              </a:spcBef>
              <a:spcAft>
                <a:spcPts val="0"/>
              </a:spcAft>
              <a:buClr>
                <a:schemeClr val="dk1"/>
              </a:buClr>
              <a:buSzPts val="1800"/>
              <a:buFont typeface="Courier New"/>
              <a:buNone/>
            </a:pPr>
            <a:endParaRPr sz="1800" b="0" i="0" u="none" strike="noStrike" cap="none">
              <a:solidFill>
                <a:schemeClr val="dk1"/>
              </a:solidFill>
              <a:latin typeface="Arial"/>
              <a:ea typeface="Arial"/>
              <a:cs typeface="Arial"/>
              <a:sym typeface="Arial"/>
            </a:endParaRPr>
          </a:p>
        </p:txBody>
      </p:sp>
      <p:sp>
        <p:nvSpPr>
          <p:cNvPr id="123" name="Google Shape;123;p8"/>
          <p:cNvSpPr txBox="1"/>
          <p:nvPr/>
        </p:nvSpPr>
        <p:spPr>
          <a:xfrm>
            <a:off x="284271" y="567004"/>
            <a:ext cx="8635612"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chemeClr val="dk1"/>
                </a:solidFill>
                <a:latin typeface="Arial"/>
                <a:ea typeface="Arial"/>
                <a:cs typeface="Arial"/>
                <a:sym typeface="Arial"/>
              </a:rPr>
              <a:t>Poetic Devices</a:t>
            </a:r>
            <a:endParaRPr/>
          </a:p>
        </p:txBody>
      </p:sp>
      <p:sp>
        <p:nvSpPr>
          <p:cNvPr id="124" name="Google Shape;124;p8"/>
          <p:cNvSpPr txBox="1"/>
          <p:nvPr/>
        </p:nvSpPr>
        <p:spPr>
          <a:xfrm>
            <a:off x="6095999" y="1609016"/>
            <a:ext cx="5495365" cy="4518504"/>
          </a:xfrm>
          <a:prstGeom prst="rect">
            <a:avLst/>
          </a:prstGeom>
          <a:noFill/>
          <a:ln>
            <a:noFill/>
          </a:ln>
        </p:spPr>
        <p:txBody>
          <a:bodyPr spcFirstLastPara="1" wrap="square" lIns="91425" tIns="45700" rIns="91425" bIns="45700" anchor="t" anchorCtr="0">
            <a:spAutoFit/>
          </a:bodyPr>
          <a:lstStyle/>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dirty="0">
                <a:solidFill>
                  <a:schemeClr val="dk1"/>
                </a:solidFill>
                <a:latin typeface="Arial"/>
                <a:ea typeface="Arial"/>
                <a:cs typeface="Arial"/>
                <a:sym typeface="Arial"/>
              </a:rPr>
              <a:t>Metaphor</a:t>
            </a:r>
            <a:endParaRPr dirty="0"/>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dirty="0">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dirty="0">
                <a:solidFill>
                  <a:schemeClr val="dk1"/>
                </a:solidFill>
                <a:latin typeface="Arial"/>
                <a:ea typeface="Arial"/>
                <a:cs typeface="Arial"/>
                <a:sym typeface="Arial"/>
              </a:rPr>
              <a:t>Simile</a:t>
            </a:r>
            <a:endParaRPr dirty="0"/>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dirty="0">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dirty="0">
                <a:solidFill>
                  <a:schemeClr val="dk1"/>
                </a:solidFill>
                <a:latin typeface="Arial"/>
                <a:ea typeface="Arial"/>
                <a:cs typeface="Arial"/>
                <a:sym typeface="Arial"/>
              </a:rPr>
              <a:t>Imagery</a:t>
            </a:r>
            <a:endParaRPr dirty="0"/>
          </a:p>
          <a:p>
            <a:pPr marL="742950" marR="0" lvl="1" indent="-107950" algn="l" rtl="0">
              <a:lnSpc>
                <a:spcPct val="107000"/>
              </a:lnSpc>
              <a:spcBef>
                <a:spcPts val="0"/>
              </a:spcBef>
              <a:spcAft>
                <a:spcPts val="0"/>
              </a:spcAft>
              <a:buClr>
                <a:schemeClr val="dk1"/>
              </a:buClr>
              <a:buSzPts val="2800"/>
              <a:buFont typeface="Courier New"/>
              <a:buNone/>
            </a:pPr>
            <a:endParaRPr sz="2800" b="0" i="0" u="none" strike="noStrike" cap="none" dirty="0">
              <a:solidFill>
                <a:schemeClr val="dk1"/>
              </a:solidFill>
              <a:latin typeface="Arial"/>
              <a:ea typeface="Arial"/>
              <a:cs typeface="Arial"/>
              <a:sym typeface="Arial"/>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b="0" i="0" u="none" strike="noStrike" cap="none" dirty="0">
                <a:solidFill>
                  <a:schemeClr val="dk1"/>
                </a:solidFill>
                <a:latin typeface="Arial" panose="020B0604020202020204" pitchFamily="34" charset="0"/>
                <a:ea typeface="Arial"/>
                <a:cs typeface="Arial" panose="020B0604020202020204" pitchFamily="34" charset="0"/>
                <a:sym typeface="Arial"/>
              </a:rPr>
              <a:t>Personification</a:t>
            </a:r>
          </a:p>
          <a:p>
            <a:pPr marL="742950" marR="0" lvl="1" indent="-285750" algn="l" rtl="0">
              <a:lnSpc>
                <a:spcPct val="107000"/>
              </a:lnSpc>
              <a:spcBef>
                <a:spcPts val="0"/>
              </a:spcBef>
              <a:spcAft>
                <a:spcPts val="0"/>
              </a:spcAft>
              <a:buClr>
                <a:schemeClr val="dk1"/>
              </a:buClr>
              <a:buSzPts val="2800"/>
              <a:buFont typeface="Courier New"/>
              <a:buChar char="o"/>
            </a:pPr>
            <a:endParaRPr lang="en-US" sz="2800" dirty="0">
              <a:solidFill>
                <a:schemeClr val="dk1"/>
              </a:solidFill>
              <a:latin typeface="Arial" panose="020B0604020202020204" pitchFamily="34" charset="0"/>
              <a:cs typeface="Arial" panose="020B0604020202020204" pitchFamily="34" charset="0"/>
            </a:endParaRPr>
          </a:p>
          <a:p>
            <a:pPr marL="742950" marR="0" lvl="1" indent="-285750" algn="l" rtl="0">
              <a:lnSpc>
                <a:spcPct val="107000"/>
              </a:lnSpc>
              <a:spcBef>
                <a:spcPts val="0"/>
              </a:spcBef>
              <a:spcAft>
                <a:spcPts val="0"/>
              </a:spcAft>
              <a:buClr>
                <a:schemeClr val="dk1"/>
              </a:buClr>
              <a:buSzPts val="2800"/>
              <a:buFont typeface="Courier New"/>
              <a:buChar char="o"/>
            </a:pPr>
            <a:r>
              <a:rPr lang="en-US" sz="2800" dirty="0">
                <a:latin typeface="Arial" panose="020B0604020202020204" pitchFamily="34" charset="0"/>
                <a:cs typeface="Arial" panose="020B0604020202020204" pitchFamily="34" charset="0"/>
              </a:rPr>
              <a:t>Onomatopoeia</a:t>
            </a:r>
            <a:endParaRPr sz="2800" dirty="0">
              <a:latin typeface="Arial" panose="020B0604020202020204" pitchFamily="34" charset="0"/>
              <a:cs typeface="Arial" panose="020B0604020202020204" pitchFamily="34" charset="0"/>
            </a:endParaRPr>
          </a:p>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B53DC35-0D7D-E935-F600-9FEEADEA7BEB}"/>
              </a:ext>
            </a:extLst>
          </p:cNvPr>
          <p:cNvSpPr txBox="1">
            <a:spLocks/>
          </p:cNvSpPr>
          <p:nvPr/>
        </p:nvSpPr>
        <p:spPr>
          <a:xfrm>
            <a:off x="714674" y="1398001"/>
            <a:ext cx="9519571" cy="501960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Cambria" panose="02040503050406030204" pitchFamily="18" charset="0"/>
                <a:ea typeface="Cambria" panose="02040503050406030204" pitchFamily="18" charset="0"/>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ambria" panose="02040503050406030204" pitchFamily="18" charset="0"/>
                <a:ea typeface="Cambria" panose="02040503050406030204" pitchFamily="18" charset="0"/>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ambria" panose="02040503050406030204" pitchFamily="18" charset="0"/>
                <a:ea typeface="Cambria" panose="02040503050406030204" pitchFamily="18" charset="0"/>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ambria" panose="02040503050406030204" pitchFamily="18" charset="0"/>
                <a:ea typeface="Cambria" panose="02040503050406030204" pitchFamily="18" charset="0"/>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spcBef>
                <a:spcPts val="0"/>
              </a:spcBef>
            </a:pPr>
            <a:r>
              <a:rPr lang="en-US" sz="2000" b="1" dirty="0">
                <a:latin typeface="Arial" panose="020B0604020202020204" pitchFamily="34" charset="0"/>
                <a:cs typeface="Arial" panose="020B0604020202020204" pitchFamily="34" charset="0"/>
              </a:rPr>
              <a:t>“Sonnet 27: Weary with toil, I haste me to my bed” </a:t>
            </a:r>
            <a:r>
              <a:rPr lang="en-US" sz="2000" dirty="0">
                <a:latin typeface="Arial" panose="020B0604020202020204" pitchFamily="34" charset="0"/>
                <a:cs typeface="Arial" panose="020B0604020202020204" pitchFamily="34" charset="0"/>
              </a:rPr>
              <a:t>by William Shakespeare</a:t>
            </a:r>
          </a:p>
          <a:p>
            <a:pPr algn="l">
              <a:spcBef>
                <a:spcPts val="0"/>
              </a:spcBef>
            </a:pPr>
            <a:endParaRPr lang="en-US" sz="1200" b="1" dirty="0">
              <a:latin typeface="Arial" panose="020B0604020202020204" pitchFamily="34" charset="0"/>
              <a:cs typeface="Arial" panose="020B0604020202020204" pitchFamily="34" charset="0"/>
            </a:endParaRPr>
          </a:p>
          <a:p>
            <a:pPr algn="l">
              <a:spcBef>
                <a:spcPts val="300"/>
              </a:spcBef>
            </a:pPr>
            <a:r>
              <a:rPr lang="en-US" sz="2000" dirty="0">
                <a:latin typeface="Arial" panose="020B0604020202020204" pitchFamily="34" charset="0"/>
                <a:cs typeface="Arial" panose="020B0604020202020204" pitchFamily="34" charset="0"/>
              </a:rPr>
              <a:t>Weary with toil, I haste me to my bed,</a:t>
            </a:r>
          </a:p>
          <a:p>
            <a:pPr algn="l">
              <a:spcBef>
                <a:spcPts val="300"/>
              </a:spcBef>
            </a:pPr>
            <a:r>
              <a:rPr lang="en-US" sz="2000" dirty="0">
                <a:latin typeface="Arial" panose="020B0604020202020204" pitchFamily="34" charset="0"/>
                <a:cs typeface="Arial" panose="020B0604020202020204" pitchFamily="34" charset="0"/>
              </a:rPr>
              <a:t>The dear repose for limbs with travel tired;</a:t>
            </a:r>
          </a:p>
          <a:p>
            <a:pPr algn="l">
              <a:spcBef>
                <a:spcPts val="300"/>
              </a:spcBef>
            </a:pPr>
            <a:r>
              <a:rPr lang="en-US" sz="2000" dirty="0">
                <a:latin typeface="Arial" panose="020B0604020202020204" pitchFamily="34" charset="0"/>
                <a:cs typeface="Arial" panose="020B0604020202020204" pitchFamily="34" charset="0"/>
              </a:rPr>
              <a:t>But then begins a journey in my head,</a:t>
            </a:r>
          </a:p>
          <a:p>
            <a:pPr algn="l">
              <a:spcBef>
                <a:spcPts val="300"/>
              </a:spcBef>
            </a:pPr>
            <a:r>
              <a:rPr lang="en-US" sz="2000" dirty="0">
                <a:latin typeface="Arial" panose="020B0604020202020204" pitchFamily="34" charset="0"/>
                <a:cs typeface="Arial" panose="020B0604020202020204" pitchFamily="34" charset="0"/>
              </a:rPr>
              <a:t>To work my mind, when body’s work’s expired:</a:t>
            </a:r>
          </a:p>
          <a:p>
            <a:pPr algn="l">
              <a:spcBef>
                <a:spcPts val="300"/>
              </a:spcBef>
            </a:pPr>
            <a:r>
              <a:rPr lang="en-US" sz="2000" dirty="0">
                <a:latin typeface="Arial" panose="020B0604020202020204" pitchFamily="34" charset="0"/>
                <a:cs typeface="Arial" panose="020B0604020202020204" pitchFamily="34" charset="0"/>
              </a:rPr>
              <a:t>For then my thoughts (from far where I abide)</a:t>
            </a:r>
          </a:p>
          <a:p>
            <a:pPr algn="l">
              <a:spcBef>
                <a:spcPts val="300"/>
              </a:spcBef>
            </a:pPr>
            <a:r>
              <a:rPr lang="en-US" sz="2000" dirty="0">
                <a:latin typeface="Arial" panose="020B0604020202020204" pitchFamily="34" charset="0"/>
                <a:cs typeface="Arial" panose="020B0604020202020204" pitchFamily="34" charset="0"/>
              </a:rPr>
              <a:t>Intend a zealous pilgrimage to thee,</a:t>
            </a:r>
          </a:p>
          <a:p>
            <a:pPr algn="l">
              <a:spcBef>
                <a:spcPts val="300"/>
              </a:spcBef>
            </a:pPr>
            <a:r>
              <a:rPr lang="en-US" sz="2000" dirty="0">
                <a:latin typeface="Arial" panose="020B0604020202020204" pitchFamily="34" charset="0"/>
                <a:cs typeface="Arial" panose="020B0604020202020204" pitchFamily="34" charset="0"/>
              </a:rPr>
              <a:t>And keep my drooping eyelids open wide,</a:t>
            </a:r>
          </a:p>
          <a:p>
            <a:pPr algn="l">
              <a:spcBef>
                <a:spcPts val="300"/>
              </a:spcBef>
            </a:pPr>
            <a:r>
              <a:rPr lang="en-US" sz="2000" dirty="0">
                <a:latin typeface="Arial" panose="020B0604020202020204" pitchFamily="34" charset="0"/>
                <a:cs typeface="Arial" panose="020B0604020202020204" pitchFamily="34" charset="0"/>
              </a:rPr>
              <a:t>Looking on darkness which the blind do see:</a:t>
            </a:r>
          </a:p>
          <a:p>
            <a:pPr algn="l">
              <a:spcBef>
                <a:spcPts val="300"/>
              </a:spcBef>
            </a:pPr>
            <a:r>
              <a:rPr lang="en-US" sz="2000" dirty="0">
                <a:latin typeface="Arial" panose="020B0604020202020204" pitchFamily="34" charset="0"/>
                <a:cs typeface="Arial" panose="020B0604020202020204" pitchFamily="34" charset="0"/>
              </a:rPr>
              <a:t>Save that my soul’s imaginary sight</a:t>
            </a:r>
          </a:p>
          <a:p>
            <a:pPr algn="l">
              <a:spcBef>
                <a:spcPts val="300"/>
              </a:spcBef>
            </a:pPr>
            <a:r>
              <a:rPr lang="en-US" sz="2000" dirty="0">
                <a:latin typeface="Arial" panose="020B0604020202020204" pitchFamily="34" charset="0"/>
                <a:cs typeface="Arial" panose="020B0604020202020204" pitchFamily="34" charset="0"/>
              </a:rPr>
              <a:t>Presents thy shadow to my sightless view,</a:t>
            </a:r>
          </a:p>
          <a:p>
            <a:pPr algn="l">
              <a:spcBef>
                <a:spcPts val="300"/>
              </a:spcBef>
            </a:pPr>
            <a:r>
              <a:rPr lang="en-US" sz="2000" dirty="0">
                <a:latin typeface="Arial" panose="020B0604020202020204" pitchFamily="34" charset="0"/>
                <a:cs typeface="Arial" panose="020B0604020202020204" pitchFamily="34" charset="0"/>
              </a:rPr>
              <a:t>Which, like a jewel hung in ghastly night,</a:t>
            </a:r>
          </a:p>
          <a:p>
            <a:pPr algn="l">
              <a:spcBef>
                <a:spcPts val="300"/>
              </a:spcBef>
            </a:pPr>
            <a:r>
              <a:rPr lang="en-US" sz="2000" dirty="0">
                <a:latin typeface="Arial" panose="020B0604020202020204" pitchFamily="34" charset="0"/>
                <a:cs typeface="Arial" panose="020B0604020202020204" pitchFamily="34" charset="0"/>
              </a:rPr>
              <a:t>Makes black night beauteous and her old face new.</a:t>
            </a:r>
          </a:p>
          <a:p>
            <a:pPr algn="l">
              <a:spcBef>
                <a:spcPts val="300"/>
              </a:spcBef>
            </a:pPr>
            <a:r>
              <a:rPr lang="en-US" sz="2000" dirty="0">
                <a:latin typeface="Arial" panose="020B0604020202020204" pitchFamily="34" charset="0"/>
                <a:cs typeface="Arial" panose="020B0604020202020204" pitchFamily="34" charset="0"/>
              </a:rPr>
              <a:t>Lo, thus, by day my limbs, by night my mind,</a:t>
            </a:r>
          </a:p>
          <a:p>
            <a:pPr algn="l">
              <a:spcBef>
                <a:spcPts val="300"/>
              </a:spcBef>
            </a:pPr>
            <a:r>
              <a:rPr lang="en-US" sz="2000" dirty="0">
                <a:latin typeface="Arial" panose="020B0604020202020204" pitchFamily="34" charset="0"/>
                <a:cs typeface="Arial" panose="020B0604020202020204" pitchFamily="34" charset="0"/>
              </a:rPr>
              <a:t>For thee, and for myself, no quiet find.</a:t>
            </a:r>
          </a:p>
        </p:txBody>
      </p:sp>
      <p:sp>
        <p:nvSpPr>
          <p:cNvPr id="2" name="TextBox 1">
            <a:extLst>
              <a:ext uri="{FF2B5EF4-FFF2-40B4-BE49-F238E27FC236}">
                <a16:creationId xmlns:a16="http://schemas.microsoft.com/office/drawing/2014/main" id="{9593F55D-969D-C613-5CC6-55D0FBF5BFB6}"/>
              </a:ext>
            </a:extLst>
          </p:cNvPr>
          <p:cNvSpPr txBox="1"/>
          <p:nvPr/>
        </p:nvSpPr>
        <p:spPr>
          <a:xfrm>
            <a:off x="284271" y="567004"/>
            <a:ext cx="8635612" cy="830997"/>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Poetic Devices Examples</a:t>
            </a:r>
          </a:p>
        </p:txBody>
      </p:sp>
      <p:sp>
        <p:nvSpPr>
          <p:cNvPr id="3" name="Content Placeholder 2">
            <a:extLst>
              <a:ext uri="{FF2B5EF4-FFF2-40B4-BE49-F238E27FC236}">
                <a16:creationId xmlns:a16="http://schemas.microsoft.com/office/drawing/2014/main" id="{A530289E-E1DE-0F18-A814-206CE205408C}"/>
              </a:ext>
            </a:extLst>
          </p:cNvPr>
          <p:cNvSpPr txBox="1">
            <a:spLocks/>
          </p:cNvSpPr>
          <p:nvPr/>
        </p:nvSpPr>
        <p:spPr>
          <a:xfrm>
            <a:off x="7692713" y="2784490"/>
            <a:ext cx="3212637" cy="2133081"/>
          </a:xfrm>
          <a:prstGeom prst="rect">
            <a:avLst/>
          </a:prstGeom>
        </p:spPr>
        <p:txBody>
          <a:bodyPr vert="horz"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800" i="1" dirty="0">
                <a:latin typeface="Arial" panose="020B0604020202020204" pitchFamily="34" charset="0"/>
                <a:cs typeface="Arial" panose="020B0604020202020204" pitchFamily="34" charset="0"/>
              </a:rPr>
              <a:t>What poetic devices can you find in this example?</a:t>
            </a:r>
          </a:p>
        </p:txBody>
      </p:sp>
    </p:spTree>
    <p:extLst>
      <p:ext uri="{BB962C8B-B14F-4D97-AF65-F5344CB8AC3E}">
        <p14:creationId xmlns:p14="http://schemas.microsoft.com/office/powerpoint/2010/main" val="143431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72ba1e0-34b4-4993-8b13-ea94b42b601b">
      <Terms xmlns="http://schemas.microsoft.com/office/infopath/2007/PartnerControls"/>
    </lcf76f155ced4ddcb4097134ff3c332f>
    <TaxCatchAll xmlns="b5d4d16c-bf63-424b-a50c-8f06863d77c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C20123CC55F54FB419FEF2656D0B67" ma:contentTypeVersion="18" ma:contentTypeDescription="Create a new document." ma:contentTypeScope="" ma:versionID="530eeba448efa15e4eb13aa548216de8">
  <xsd:schema xmlns:xsd="http://www.w3.org/2001/XMLSchema" xmlns:xs="http://www.w3.org/2001/XMLSchema" xmlns:p="http://schemas.microsoft.com/office/2006/metadata/properties" xmlns:ns2="b72ba1e0-34b4-4993-8b13-ea94b42b601b" xmlns:ns3="b5d4d16c-bf63-424b-a50c-8f06863d77c9" targetNamespace="http://schemas.microsoft.com/office/2006/metadata/properties" ma:root="true" ma:fieldsID="60fd2fbb6b7d391bf724b351339150d8" ns2:_="" ns3:_="">
    <xsd:import namespace="b72ba1e0-34b4-4993-8b13-ea94b42b601b"/>
    <xsd:import namespace="b5d4d16c-bf63-424b-a50c-8f06863d77c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Location" minOccurs="0"/>
                <xsd:element ref="ns2:MediaServiceOCR"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2ba1e0-34b4-4993-8b13-ea94b42b60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0a3262-5203-4f8a-8a89-6d95a304a3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5d4d16c-bf63-424b-a50c-8f06863d77c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a1c485f-a3a1-46ff-b4d5-f82ec574cdad}" ma:internalName="TaxCatchAll" ma:showField="CatchAllData" ma:web="b5d4d16c-bf63-424b-a50c-8f06863d77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3D10F8-A321-4F39-9895-E0783DA79949}">
  <ds:schemaRefs>
    <ds:schemaRef ds:uri="http://schemas.microsoft.com/office/2006/metadata/properties"/>
    <ds:schemaRef ds:uri="http://schemas.microsoft.com/office/infopath/2007/PartnerControls"/>
    <ds:schemaRef ds:uri="b72ba1e0-34b4-4993-8b13-ea94b42b601b"/>
    <ds:schemaRef ds:uri="b5d4d16c-bf63-424b-a50c-8f06863d77c9"/>
  </ds:schemaRefs>
</ds:datastoreItem>
</file>

<file path=customXml/itemProps2.xml><?xml version="1.0" encoding="utf-8"?>
<ds:datastoreItem xmlns:ds="http://schemas.openxmlformats.org/officeDocument/2006/customXml" ds:itemID="{1761B756-CEF4-4683-99C4-98E8C1783B96}">
  <ds:schemaRefs>
    <ds:schemaRef ds:uri="http://schemas.microsoft.com/sharepoint/v3/contenttype/forms"/>
  </ds:schemaRefs>
</ds:datastoreItem>
</file>

<file path=customXml/itemProps3.xml><?xml version="1.0" encoding="utf-8"?>
<ds:datastoreItem xmlns:ds="http://schemas.openxmlformats.org/officeDocument/2006/customXml" ds:itemID="{538F91F3-782D-4D18-9166-520195F297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2ba1e0-34b4-4993-8b13-ea94b42b601b"/>
    <ds:schemaRef ds:uri="b5d4d16c-bf63-424b-a50c-8f06863d77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6973</TotalTime>
  <Words>1333</Words>
  <Application>Microsoft Office PowerPoint</Application>
  <PresentationFormat>Widescreen</PresentationFormat>
  <Paragraphs>142</Paragraphs>
  <Slides>17</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Courier New</vt:lpstr>
      <vt:lpstr>Georgia</vt:lpstr>
      <vt:lpstr>Symbol</vt:lpstr>
      <vt:lpstr>Office Theme</vt:lpstr>
      <vt:lpstr>Responding to Key Scenes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Present</vt:lpstr>
      <vt:lpstr>PowerPoint Presentation</vt:lpstr>
      <vt:lpstr>PowerPoint Presentation</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Wise</dc:creator>
  <cp:lastModifiedBy>Jaclyn Randazzo</cp:lastModifiedBy>
  <cp:revision>54</cp:revision>
  <dcterms:created xsi:type="dcterms:W3CDTF">2020-04-06T15:08:23Z</dcterms:created>
  <dcterms:modified xsi:type="dcterms:W3CDTF">2024-10-31T19:17:19Z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0x010100E4C20123CC55F54FB419FEF2656D0B67</vt:lpwstr>
  </property>
  <property fmtid="{D5CDD505-2E9C-101B-9397-08002B2CF9AE}" pid="3" name="MediaServiceImageTags">
    <vt:lpwstr/>
  </property>
</Properties>
</file>