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302" r:id="rId5"/>
    <p:sldId id="265" r:id="rId6"/>
    <p:sldId id="256" r:id="rId7"/>
    <p:sldId id="305" r:id="rId8"/>
    <p:sldId id="324" r:id="rId9"/>
    <p:sldId id="310" r:id="rId10"/>
    <p:sldId id="303" r:id="rId11"/>
    <p:sldId id="263" r:id="rId12"/>
    <p:sldId id="318" r:id="rId13"/>
    <p:sldId id="317" r:id="rId14"/>
    <p:sldId id="309" r:id="rId15"/>
    <p:sldId id="316" r:id="rId16"/>
    <p:sldId id="286" r:id="rId17"/>
    <p:sldId id="291" r:id="rId18"/>
    <p:sldId id="304" r:id="rId19"/>
    <p:sldId id="25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02E"/>
    <a:srgbClr val="9D9C9A"/>
    <a:srgbClr val="B9B8B7"/>
    <a:srgbClr val="B7B7B7"/>
    <a:srgbClr val="FFFEFA"/>
    <a:srgbClr val="F8F8F8"/>
    <a:srgbClr val="E51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D928D0-116B-4839-B78B-CA89133DC2B2}" v="82" dt="2024-09-24T21:24:10.4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0" autoAdjust="0"/>
    <p:restoredTop sz="94249" autoAdjust="0"/>
  </p:normalViewPr>
  <p:slideViewPr>
    <p:cSldViewPr snapToGrid="0">
      <p:cViewPr varScale="1">
        <p:scale>
          <a:sx n="75" d="100"/>
          <a:sy n="75" d="100"/>
        </p:scale>
        <p:origin x="22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A2F088-FDA7-431A-83D8-C46853471259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1DECFC-91BF-4AD5-8C5F-471766CF9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9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DECFC-91BF-4AD5-8C5F-471766CF90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576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Poetic Devices used: </a:t>
            </a:r>
            <a:r>
              <a:rPr lang="en-US" sz="1200" b="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metaphor, personification, repetition, symbolism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DECFC-91BF-4AD5-8C5F-471766CF90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46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1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https://ny.pbslearningmedia.org/resource/romeo-juliette-metropolitan-opera/romeo-juliette-metropolitan-opera/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kern="0" dirty="0">
              <a:solidFill>
                <a:srgbClr val="0563C1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DECFC-91BF-4AD5-8C5F-471766CF90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181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kern="0" dirty="0">
              <a:solidFill>
                <a:srgbClr val="0563C1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DECFC-91BF-4AD5-8C5F-471766CF90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92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0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 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II: 03:10 – 05:38</a:t>
            </a:r>
            <a:endParaRPr lang="en-US" sz="1200" kern="1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https://ny.pbslearningmedia.org/resource/romeo-juliette-metropolitan-opera/romeo-juliette-metropolitan-opera/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kern="0" dirty="0">
              <a:solidFill>
                <a:srgbClr val="0563C1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DECFC-91BF-4AD5-8C5F-471766CF90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580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kern="0" dirty="0">
              <a:solidFill>
                <a:srgbClr val="0563C1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DECFC-91BF-4AD5-8C5F-471766CF90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278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Poetic Devices used: </a:t>
            </a:r>
            <a:r>
              <a:rPr lang="en-US" sz="1200" b="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metaphor, symbolism, personification, rhyme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DECFC-91BF-4AD5-8C5F-471766CF90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789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Poetic Devices used: </a:t>
            </a:r>
            <a:r>
              <a:rPr lang="en-US" sz="1200" b="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simile, metaphor, alliteration, imagery, personification, symbolism, repetition</a:t>
            </a:r>
          </a:p>
          <a:p>
            <a:r>
              <a:rPr lang="en-US" b="1" dirty="0"/>
              <a:t>Poem Performance: </a:t>
            </a:r>
            <a:r>
              <a:rPr lang="en-US" dirty="0"/>
              <a:t>https://slampoetryforthesoul.wordpress.com/tag/button/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DECFC-91BF-4AD5-8C5F-471766CF90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903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Poetic Devices used: </a:t>
            </a:r>
            <a:r>
              <a:rPr lang="en-US" sz="1200" b="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repetition, imagery, metaphor, personification, symbolism, alliteration</a:t>
            </a:r>
            <a:r>
              <a:rPr lang="en-U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DECFC-91BF-4AD5-8C5F-471766CF90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91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3811" y="665962"/>
            <a:ext cx="10984375" cy="1180618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2137781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25B9-6D6C-46FD-8747-DA5FD85E269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720EBB-21D1-4754-991F-EB8953120E0F}"/>
              </a:ext>
            </a:extLst>
          </p:cNvPr>
          <p:cNvSpPr/>
          <p:nvPr userDrawn="1"/>
        </p:nvSpPr>
        <p:spPr>
          <a:xfrm>
            <a:off x="0" y="-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482CE2-59D1-45E2-B5A3-3ED3CE03BDC1}"/>
              </a:ext>
            </a:extLst>
          </p:cNvPr>
          <p:cNvSpPr/>
          <p:nvPr userDrawn="1"/>
        </p:nvSpPr>
        <p:spPr>
          <a:xfrm>
            <a:off x="0" y="647395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red text on a black background&#10;&#10;Description automatically generated">
            <a:extLst>
              <a:ext uri="{FF2B5EF4-FFF2-40B4-BE49-F238E27FC236}">
                <a16:creationId xmlns:a16="http://schemas.microsoft.com/office/drawing/2014/main" id="{A8379133-4680-8695-16CE-B0DA5C86BA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016" y="4317517"/>
            <a:ext cx="5711964" cy="1514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58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3812" y="563433"/>
            <a:ext cx="10984375" cy="1180618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25B9-6D6C-46FD-8747-DA5FD85E269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720EBB-21D1-4754-991F-EB8953120E0F}"/>
              </a:ext>
            </a:extLst>
          </p:cNvPr>
          <p:cNvSpPr/>
          <p:nvPr userDrawn="1"/>
        </p:nvSpPr>
        <p:spPr>
          <a:xfrm>
            <a:off x="0" y="-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482CE2-59D1-45E2-B5A3-3ED3CE03BDC1}"/>
              </a:ext>
            </a:extLst>
          </p:cNvPr>
          <p:cNvSpPr/>
          <p:nvPr userDrawn="1"/>
        </p:nvSpPr>
        <p:spPr>
          <a:xfrm>
            <a:off x="0" y="647395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2C675CF-5071-A27F-9874-BA5DB77373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3811" y="1874531"/>
            <a:ext cx="10984375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EB37CB-117A-71E4-46D9-5791B626A4A6}"/>
              </a:ext>
            </a:extLst>
          </p:cNvPr>
          <p:cNvSpPr txBox="1"/>
          <p:nvPr userDrawn="1"/>
        </p:nvSpPr>
        <p:spPr>
          <a:xfrm>
            <a:off x="10200815" y="6225545"/>
            <a:ext cx="3598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B7B8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of OPERA America</a:t>
            </a:r>
          </a:p>
        </p:txBody>
      </p:sp>
    </p:spTree>
    <p:extLst>
      <p:ext uri="{BB962C8B-B14F-4D97-AF65-F5344CB8AC3E}">
        <p14:creationId xmlns:p14="http://schemas.microsoft.com/office/powerpoint/2010/main" val="2147698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25B9-6D6C-46FD-8747-DA5FD85E269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720EBB-21D1-4754-991F-EB8953120E0F}"/>
              </a:ext>
            </a:extLst>
          </p:cNvPr>
          <p:cNvSpPr/>
          <p:nvPr userDrawn="1"/>
        </p:nvSpPr>
        <p:spPr>
          <a:xfrm>
            <a:off x="0" y="-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482CE2-59D1-45E2-B5A3-3ED3CE03BDC1}"/>
              </a:ext>
            </a:extLst>
          </p:cNvPr>
          <p:cNvSpPr/>
          <p:nvPr userDrawn="1"/>
        </p:nvSpPr>
        <p:spPr>
          <a:xfrm>
            <a:off x="0" y="647395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0F6854A-E8E4-AD47-7C51-1677E17BF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4304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7E223F6-A23C-54D6-ACF3-A965EB8E63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600" y="11945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A956003-5C2D-E80D-F00D-3D2CF11870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2264504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83C710-A546-A711-863A-4829757783F9}"/>
              </a:ext>
            </a:extLst>
          </p:cNvPr>
          <p:cNvSpPr txBox="1"/>
          <p:nvPr userDrawn="1"/>
        </p:nvSpPr>
        <p:spPr>
          <a:xfrm>
            <a:off x="10200815" y="6225545"/>
            <a:ext cx="3598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B7B8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of OPERA America</a:t>
            </a:r>
          </a:p>
        </p:txBody>
      </p:sp>
    </p:spTree>
    <p:extLst>
      <p:ext uri="{BB962C8B-B14F-4D97-AF65-F5344CB8AC3E}">
        <p14:creationId xmlns:p14="http://schemas.microsoft.com/office/powerpoint/2010/main" val="1277594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25B9-6D6C-46FD-8747-DA5FD85E269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720EBB-21D1-4754-991F-EB8953120E0F}"/>
              </a:ext>
            </a:extLst>
          </p:cNvPr>
          <p:cNvSpPr/>
          <p:nvPr userDrawn="1"/>
        </p:nvSpPr>
        <p:spPr>
          <a:xfrm>
            <a:off x="0" y="-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482CE2-59D1-45E2-B5A3-3ED3CE03BDC1}"/>
              </a:ext>
            </a:extLst>
          </p:cNvPr>
          <p:cNvSpPr/>
          <p:nvPr userDrawn="1"/>
        </p:nvSpPr>
        <p:spPr>
          <a:xfrm>
            <a:off x="0" y="647395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E4410A6E-C1A3-8886-CA41-46C65DF4E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745CF91-0581-9E41-F431-D30FD6229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ED9CE4-5ECE-03B8-E811-96376B68C0EB}"/>
              </a:ext>
            </a:extLst>
          </p:cNvPr>
          <p:cNvSpPr txBox="1"/>
          <p:nvPr userDrawn="1"/>
        </p:nvSpPr>
        <p:spPr>
          <a:xfrm>
            <a:off x="10200815" y="6225545"/>
            <a:ext cx="3598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B7B8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of OPERA America</a:t>
            </a:r>
          </a:p>
        </p:txBody>
      </p:sp>
    </p:spTree>
    <p:extLst>
      <p:ext uri="{BB962C8B-B14F-4D97-AF65-F5344CB8AC3E}">
        <p14:creationId xmlns:p14="http://schemas.microsoft.com/office/powerpoint/2010/main" val="2471503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3458" y="2430687"/>
            <a:ext cx="10984375" cy="1180618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37327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E25B9-6D6C-46FD-8747-DA5FD85E269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9400F-DAA0-45CD-9B80-ED5465233AB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720EBB-21D1-4754-991F-EB8953120E0F}"/>
              </a:ext>
            </a:extLst>
          </p:cNvPr>
          <p:cNvSpPr/>
          <p:nvPr userDrawn="1"/>
        </p:nvSpPr>
        <p:spPr>
          <a:xfrm>
            <a:off x="0" y="-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482CE2-59D1-45E2-B5A3-3ED3CE03BDC1}"/>
              </a:ext>
            </a:extLst>
          </p:cNvPr>
          <p:cNvSpPr/>
          <p:nvPr userDrawn="1"/>
        </p:nvSpPr>
        <p:spPr>
          <a:xfrm>
            <a:off x="0" y="6473952"/>
            <a:ext cx="12192000" cy="384048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B9FE8B-EF9E-D009-B776-231BCC1E1BD0}"/>
              </a:ext>
            </a:extLst>
          </p:cNvPr>
          <p:cNvSpPr txBox="1"/>
          <p:nvPr userDrawn="1"/>
        </p:nvSpPr>
        <p:spPr>
          <a:xfrm>
            <a:off x="10200815" y="6225545"/>
            <a:ext cx="3598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B7B8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of OPERA America</a:t>
            </a:r>
          </a:p>
        </p:txBody>
      </p:sp>
    </p:spTree>
    <p:extLst>
      <p:ext uri="{BB962C8B-B14F-4D97-AF65-F5344CB8AC3E}">
        <p14:creationId xmlns:p14="http://schemas.microsoft.com/office/powerpoint/2010/main" val="371776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E25B9-6D6C-46FD-8747-DA5FD85E2693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9400F-DAA0-45CD-9B80-ED5465233AB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516D2C-6E54-4214-BFEC-219C28DB01AB}"/>
              </a:ext>
            </a:extLst>
          </p:cNvPr>
          <p:cNvSpPr/>
          <p:nvPr userDrawn="1"/>
        </p:nvSpPr>
        <p:spPr>
          <a:xfrm>
            <a:off x="0" y="-2"/>
            <a:ext cx="12192000" cy="384048"/>
          </a:xfrm>
          <a:prstGeom prst="rect">
            <a:avLst/>
          </a:prstGeom>
          <a:solidFill>
            <a:srgbClr val="E5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75B0AA-3900-4A19-BB19-3BC1581D8D9D}"/>
              </a:ext>
            </a:extLst>
          </p:cNvPr>
          <p:cNvSpPr/>
          <p:nvPr userDrawn="1"/>
        </p:nvSpPr>
        <p:spPr>
          <a:xfrm>
            <a:off x="0" y="6473952"/>
            <a:ext cx="12192000" cy="384048"/>
          </a:xfrm>
          <a:prstGeom prst="rect">
            <a:avLst/>
          </a:prstGeom>
          <a:solidFill>
            <a:srgbClr val="E5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19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4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Cambria" panose="02040503050406030204" pitchFamily="18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Cambria" panose="02040503050406030204" pitchFamily="18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Cambria" panose="02040503050406030204" pitchFamily="18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Cambria" panose="02040503050406030204" pitchFamily="18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Cambria" panose="02040503050406030204" pitchFamily="18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lampoetryforthesoul.wordpress.com/tag/button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hyperlink" Target="https://ny.pbslearningmedia.org/resource/romeo-juliette-metropolitan-opera/romeo-juliette-metropolitan-opera/" TargetMode="External"/><Relationship Id="rId4" Type="http://schemas.openxmlformats.org/officeDocument/2006/relationships/image" Target="../media/image4.svg"/><Relationship Id="rId9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hyperlink" Target="https://ny.pbslearningmedia.org/resource/romeo-juliette-metropolitan-opera/romeo-juliette-metropolitan-opera/" TargetMode="External"/><Relationship Id="rId4" Type="http://schemas.openxmlformats.org/officeDocument/2006/relationships/image" Target="../media/image4.svg"/><Relationship Id="rId9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A9ABCA-4DB5-B93E-9270-647D25ADB009}"/>
              </a:ext>
            </a:extLst>
          </p:cNvPr>
          <p:cNvSpPr/>
          <p:nvPr/>
        </p:nvSpPr>
        <p:spPr>
          <a:xfrm>
            <a:off x="0" y="0"/>
            <a:ext cx="12192000" cy="3793543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C53ECC-57DD-F799-DEB4-5F4FECA155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rgbClr val="FFFEF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Responding to Key Scenes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8D9891-B917-D579-C30A-B9265F407A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5807" y="2188694"/>
            <a:ext cx="9500381" cy="165576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FEF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Enriching the Humanities Through Opera</a:t>
            </a:r>
          </a:p>
        </p:txBody>
      </p:sp>
      <p:pic>
        <p:nvPicPr>
          <p:cNvPr id="5" name="Picture 4" descr="A white and orange logo&#10;&#10;Description automatically generated">
            <a:extLst>
              <a:ext uri="{FF2B5EF4-FFF2-40B4-BE49-F238E27FC236}">
                <a16:creationId xmlns:a16="http://schemas.microsoft.com/office/drawing/2014/main" id="{32546BCA-FE71-8D18-5E1D-07052A2347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6188" y="5927188"/>
            <a:ext cx="1253448" cy="41346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241D6D8-AEAE-24B5-8D1D-211198BC00FD}"/>
              </a:ext>
            </a:extLst>
          </p:cNvPr>
          <p:cNvSpPr txBox="1"/>
          <p:nvPr/>
        </p:nvSpPr>
        <p:spPr>
          <a:xfrm>
            <a:off x="7753036" y="6133920"/>
            <a:ext cx="3598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9998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Made possible by the generous support from the</a:t>
            </a:r>
          </a:p>
        </p:txBody>
      </p:sp>
    </p:spTree>
    <p:extLst>
      <p:ext uri="{BB962C8B-B14F-4D97-AF65-F5344CB8AC3E}">
        <p14:creationId xmlns:p14="http://schemas.microsoft.com/office/powerpoint/2010/main" val="2684681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9300F80-D22D-DED0-F481-C4E4ABAF3A2B}"/>
              </a:ext>
            </a:extLst>
          </p:cNvPr>
          <p:cNvSpPr txBox="1"/>
          <p:nvPr/>
        </p:nvSpPr>
        <p:spPr>
          <a:xfrm>
            <a:off x="651804" y="1366571"/>
            <a:ext cx="10888392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en-US" sz="2000" b="1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000" b="1" i="0" dirty="0" err="1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Almosts</a:t>
            </a:r>
            <a:r>
              <a:rPr lang="en-US" sz="2000" b="1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00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by Bianca Phipps </a:t>
            </a:r>
            <a:r>
              <a:rPr lang="en-US" sz="20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(Excerpt)</a:t>
            </a:r>
          </a:p>
          <a:p>
            <a:pPr algn="l" fontAlgn="base"/>
            <a:endParaRPr lang="en-US" sz="1200" dirty="0">
              <a:solidFill>
                <a:srgbClr val="444444"/>
              </a:solidFill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fontAlgn="base"/>
            <a: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 have never felt so at ease as the day you called me precocious.</a:t>
            </a:r>
            <a:b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 have never feared big words, only those that refused to use them,</a:t>
            </a:r>
            <a:b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And the syllables rolled off your tongue like honey;</a:t>
            </a:r>
            <a:b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 was hooked.</a:t>
            </a:r>
            <a:b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Language became our vein of communication,</a:t>
            </a:r>
            <a:b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And I know that everybody uses language to communicate but ours was different,</a:t>
            </a:r>
            <a:b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As if in between the letters and the syllables there is a  secret message only we can decipher.</a:t>
            </a:r>
          </a:p>
          <a:p>
            <a:pPr algn="l" fontAlgn="base"/>
            <a:endParaRPr lang="en-US" sz="1200" b="0" i="0" dirty="0">
              <a:solidFill>
                <a:srgbClr val="444444"/>
              </a:solidFill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fontAlgn="base"/>
            <a: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My days were filled with sound of your voice,</a:t>
            </a:r>
            <a:b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And your nights were littered with the loops of my handwriting.</a:t>
            </a:r>
            <a:b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We exchanged our favorite words, mine being ‘illuminated’ and yours being ‘cattywampus’;</a:t>
            </a:r>
            <a:b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And our least favorites, mine ‘moist’ and yours ‘almost.</a:t>
            </a:r>
            <a:b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And when I asked you why, you said it was because almost held failed potential,</a:t>
            </a:r>
            <a:b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That it represented our ability to be just not good enough,</a:t>
            </a:r>
            <a:b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That we had come to the brink of something beautiful but fell short so many times, </a:t>
            </a:r>
            <a:endParaRPr lang="en-US" dirty="0">
              <a:solidFill>
                <a:srgbClr val="444444"/>
              </a:solidFill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fontAlgn="base"/>
            <a:r>
              <a:rPr lang="en-US" b="0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we crafted a word for it.</a:t>
            </a:r>
          </a:p>
        </p:txBody>
      </p:sp>
      <p:sp>
        <p:nvSpPr>
          <p:cNvPr id="6" name="Google Shape;123;p8">
            <a:extLst>
              <a:ext uri="{FF2B5EF4-FFF2-40B4-BE49-F238E27FC236}">
                <a16:creationId xmlns:a16="http://schemas.microsoft.com/office/drawing/2014/main" id="{3042E30B-AF8C-A17A-C50A-D277FD889D16}"/>
              </a:ext>
            </a:extLst>
          </p:cNvPr>
          <p:cNvSpPr txBox="1"/>
          <p:nvPr/>
        </p:nvSpPr>
        <p:spPr>
          <a:xfrm>
            <a:off x="284270" y="567004"/>
            <a:ext cx="1190773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Poetic Devices Examples</a:t>
            </a:r>
            <a:endParaRPr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E0069F5-0D0E-7D7C-A439-5645D3DAD4C1}"/>
              </a:ext>
            </a:extLst>
          </p:cNvPr>
          <p:cNvSpPr txBox="1">
            <a:spLocks/>
          </p:cNvSpPr>
          <p:nvPr/>
        </p:nvSpPr>
        <p:spPr>
          <a:xfrm>
            <a:off x="8695093" y="1130986"/>
            <a:ext cx="3212637" cy="21330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What poetic devices can you find in this example?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69B073-42CE-1099-D07B-E3129DFCAC50}"/>
              </a:ext>
            </a:extLst>
          </p:cNvPr>
          <p:cNvSpPr txBox="1"/>
          <p:nvPr/>
        </p:nvSpPr>
        <p:spPr>
          <a:xfrm>
            <a:off x="651804" y="6200575"/>
            <a:ext cx="24864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en-US" sz="1200" b="0" i="0" dirty="0">
                <a:solidFill>
                  <a:srgbClr val="C8102E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Poem Performance</a:t>
            </a:r>
            <a:endParaRPr lang="en-US" sz="1200" b="0" i="0" dirty="0">
              <a:solidFill>
                <a:srgbClr val="C8102E"/>
              </a:solidFill>
              <a:effectLst/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72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66444AE-058A-A72F-EB7B-33651F55AF79}"/>
              </a:ext>
            </a:extLst>
          </p:cNvPr>
          <p:cNvSpPr txBox="1"/>
          <p:nvPr/>
        </p:nvSpPr>
        <p:spPr>
          <a:xfrm>
            <a:off x="455628" y="1418221"/>
            <a:ext cx="114327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After their meeting in Act I, Romeo stands in Juliet’s garden beneath her balcony, proclaiming his love for her.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5113A11-DE12-52F0-345F-468D254CE00E}"/>
              </a:ext>
            </a:extLst>
          </p:cNvPr>
          <p:cNvGrpSpPr/>
          <p:nvPr/>
        </p:nvGrpSpPr>
        <p:grpSpPr>
          <a:xfrm>
            <a:off x="914206" y="1874451"/>
            <a:ext cx="11534116" cy="4983549"/>
            <a:chOff x="838200" y="3429000"/>
            <a:chExt cx="11534116" cy="498354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A34C186-C762-8D3D-A710-2FFD9DD31DE0}"/>
                </a:ext>
              </a:extLst>
            </p:cNvPr>
            <p:cNvSpPr txBox="1"/>
            <p:nvPr/>
          </p:nvSpPr>
          <p:spPr>
            <a:xfrm>
              <a:off x="838200" y="3429000"/>
              <a:ext cx="5257800" cy="49552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b="1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ROMÉO</a:t>
              </a:r>
            </a:p>
            <a:p>
              <a:r>
                <a:rPr lang="fr-FR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L’amour, l’amour!</a:t>
              </a:r>
            </a:p>
            <a:p>
              <a:r>
                <a:rPr lang="fr-FR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Oui, son ardeur a troublé tout mon être!</a:t>
              </a:r>
            </a:p>
            <a:p>
              <a:r>
                <a:rPr lang="fr-FR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(La fenêtre de Juliette s’éclaire.)</a:t>
              </a:r>
            </a:p>
            <a:p>
              <a:r>
                <a:rPr lang="fr-FR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Mais quelle soudaine clarté</a:t>
              </a:r>
            </a:p>
            <a:p>
              <a:r>
                <a:rPr lang="fr-FR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Resplendit à cette fenêtre?</a:t>
              </a:r>
            </a:p>
            <a:p>
              <a:r>
                <a:rPr lang="fr-FR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C’est là que dans la nuit rayonne sa beauté!</a:t>
              </a:r>
            </a:p>
            <a:p>
              <a:r>
                <a:rPr lang="fr-FR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Ah! lève-toi, soleil! fais pâlir les étoiles</a:t>
              </a:r>
            </a:p>
            <a:p>
              <a:r>
                <a:rPr lang="fr-FR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Qui, dans l’azur sans voiles,</a:t>
              </a:r>
            </a:p>
            <a:p>
              <a:r>
                <a:rPr lang="fr-FR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Brillent au firmament,</a:t>
              </a:r>
            </a:p>
            <a:p>
              <a:r>
                <a:rPr lang="fr-FR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Ah! lève-toi! parais! parais!</a:t>
              </a:r>
            </a:p>
            <a:p>
              <a:r>
                <a:rPr lang="fr-FR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Astre pur et charmant!</a:t>
              </a:r>
            </a:p>
            <a:p>
              <a:r>
                <a:rPr lang="fr-FR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Elle rêve! elle dénoue</a:t>
              </a:r>
            </a:p>
            <a:p>
              <a:r>
                <a:rPr lang="fr-FR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Une boucle de cheveux</a:t>
              </a:r>
            </a:p>
            <a:p>
              <a:r>
                <a:rPr lang="fr-FR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Qui vient caresser sa joue.</a:t>
              </a:r>
            </a:p>
            <a:p>
              <a:r>
                <a:rPr lang="fr-FR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Amour! Amour! porte-lui mes vœux!</a:t>
              </a:r>
            </a:p>
            <a:p>
              <a:br>
                <a:rPr lang="en-US" sz="14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</a:br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A965DB1-5782-B0C2-810A-6B4B3BAAC031}"/>
                </a:ext>
              </a:extLst>
            </p:cNvPr>
            <p:cNvSpPr txBox="1"/>
            <p:nvPr/>
          </p:nvSpPr>
          <p:spPr>
            <a:xfrm>
              <a:off x="6276316" y="3457346"/>
              <a:ext cx="6096000" cy="49552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ROMEO</a:t>
              </a:r>
            </a:p>
            <a:p>
              <a:r>
                <a:rPr lang="en-US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Love! Love!</a:t>
              </a:r>
            </a:p>
            <a:p>
              <a:r>
                <a:rPr lang="en-US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Ay, its intensity has disturbed my very being!</a:t>
              </a:r>
            </a:p>
            <a:p>
              <a:r>
                <a:rPr lang="en-US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(A light comes on in Juliet’s window.)</a:t>
              </a:r>
            </a:p>
            <a:p>
              <a:r>
                <a:rPr lang="en-US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But what sudden light</a:t>
              </a:r>
            </a:p>
            <a:p>
              <a:r>
                <a:rPr lang="en-US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through yonder window breaks?</a:t>
              </a:r>
            </a:p>
            <a:p>
              <a:r>
                <a:rPr lang="en-US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’Tis there that by night her beauty shines!</a:t>
              </a:r>
            </a:p>
            <a:p>
              <a:r>
                <a:rPr lang="en-US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Ah, arise, o sun! Turn pale the stars</a:t>
              </a:r>
            </a:p>
            <a:p>
              <a:r>
                <a:rPr lang="en-US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that, unveiled in the azure,</a:t>
              </a:r>
            </a:p>
            <a:p>
              <a:r>
                <a:rPr lang="en-US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do sparkle in the firmament.</a:t>
              </a:r>
            </a:p>
            <a:p>
              <a:r>
                <a:rPr lang="en-US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Ah, arise! Ah, arise! Appear! Appear,</a:t>
              </a:r>
            </a:p>
            <a:p>
              <a:r>
                <a:rPr lang="en-US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thou pure and enchanting star!</a:t>
              </a:r>
            </a:p>
            <a:p>
              <a:r>
                <a:rPr lang="en-US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She is dreaming, she loosens</a:t>
              </a:r>
            </a:p>
            <a:p>
              <a:r>
                <a:rPr lang="en-US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a lock of hair</a:t>
              </a:r>
            </a:p>
            <a:p>
              <a:r>
                <a:rPr lang="en-US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which falls to caress her cheek.</a:t>
              </a:r>
            </a:p>
            <a:p>
              <a:r>
                <a:rPr lang="en-US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Love! Love, carry my vows to her!</a:t>
              </a:r>
            </a:p>
            <a:p>
              <a:br>
                <a:rPr lang="en-US" sz="14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</a:br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Google Shape;123;p8">
            <a:extLst>
              <a:ext uri="{FF2B5EF4-FFF2-40B4-BE49-F238E27FC236}">
                <a16:creationId xmlns:a16="http://schemas.microsoft.com/office/drawing/2014/main" id="{400A853A-677D-1682-539A-E74FD53144BA}"/>
              </a:ext>
            </a:extLst>
          </p:cNvPr>
          <p:cNvSpPr txBox="1"/>
          <p:nvPr/>
        </p:nvSpPr>
        <p:spPr>
          <a:xfrm>
            <a:off x="284270" y="567004"/>
            <a:ext cx="1190773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4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“Ah! </a:t>
            </a:r>
            <a:r>
              <a:rPr lang="en-US" sz="4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lève-toi</a:t>
            </a:r>
            <a:r>
              <a:rPr lang="en-US" sz="4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soleil!” </a:t>
            </a:r>
            <a:r>
              <a:rPr lang="en-US" sz="4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(Excerpt)</a:t>
            </a:r>
            <a:endParaRPr lang="en-US" sz="4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985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549CBAE-43C2-2CEE-A068-1EFB04B62D87}"/>
              </a:ext>
            </a:extLst>
          </p:cNvPr>
          <p:cNvSpPr txBox="1"/>
          <p:nvPr/>
        </p:nvSpPr>
        <p:spPr>
          <a:xfrm>
            <a:off x="284271" y="1788768"/>
            <a:ext cx="11485363" cy="4260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Choose 1 character in the key scene, i</a:t>
            </a:r>
            <a:r>
              <a:rPr lang="en-US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dentify their emotions, and write a poem from their point of view in response to the scene’s action.</a:t>
            </a:r>
          </a:p>
          <a:p>
            <a:pPr marR="0" lvl="1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1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Response poem should include:</a:t>
            </a:r>
            <a:endParaRPr lang="en-US" sz="3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marR="0" lvl="1" indent="-28575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Minimum of 4 lines </a:t>
            </a:r>
          </a:p>
          <a:p>
            <a:pPr marL="742950" marR="0" lvl="1" indent="-28575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32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US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 least </a:t>
            </a:r>
            <a:r>
              <a:rPr lang="en-US" sz="32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poetic devices</a:t>
            </a:r>
          </a:p>
          <a:p>
            <a:endParaRPr lang="en-US" sz="2400" dirty="0">
              <a:latin typeface="Georgia" panose="02040502050405020303" pitchFamily="18" charset="0"/>
            </a:endParaRPr>
          </a:p>
        </p:txBody>
      </p:sp>
      <p:pic>
        <p:nvPicPr>
          <p:cNvPr id="2" name="Google Shape;147;p12" descr="Pencil with solid fill">
            <a:extLst>
              <a:ext uri="{FF2B5EF4-FFF2-40B4-BE49-F238E27FC236}">
                <a16:creationId xmlns:a16="http://schemas.microsoft.com/office/drawing/2014/main" id="{9808300E-8F42-9095-2015-60F1C1D22EC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62683" y="483601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148;p12">
            <a:extLst>
              <a:ext uri="{FF2B5EF4-FFF2-40B4-BE49-F238E27FC236}">
                <a16:creationId xmlns:a16="http://schemas.microsoft.com/office/drawing/2014/main" id="{8C8B91C7-D492-19AE-FE1D-CBA5536FABD2}"/>
              </a:ext>
            </a:extLst>
          </p:cNvPr>
          <p:cNvSpPr txBox="1"/>
          <p:nvPr/>
        </p:nvSpPr>
        <p:spPr>
          <a:xfrm>
            <a:off x="284271" y="567004"/>
            <a:ext cx="8635612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Response </a:t>
            </a:r>
            <a:r>
              <a:rPr lang="en-US" sz="48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Poem</a:t>
            </a:r>
            <a:r>
              <a:rPr lang="en-US" sz="4800" b="1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Guidelines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144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E36D85A-27CE-ACB5-F54D-133F07D756D9}"/>
              </a:ext>
            </a:extLst>
          </p:cNvPr>
          <p:cNvSpPr txBox="1">
            <a:spLocks/>
          </p:cNvSpPr>
          <p:nvPr/>
        </p:nvSpPr>
        <p:spPr>
          <a:xfrm>
            <a:off x="409720" y="1850866"/>
            <a:ext cx="11372557" cy="39485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Is this what everyone speaks of as love?</a:t>
            </a:r>
          </a:p>
          <a:p>
            <a:pPr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 love so tempting from one light kiss</a:t>
            </a: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My brain says no, my heart says yes </a:t>
            </a: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Desire climbing the walls to reach my heart </a:t>
            </a:r>
          </a:p>
          <a:p>
            <a:pPr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Creating a battle between desire and family</a:t>
            </a: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This must be love. </a:t>
            </a:r>
          </a:p>
          <a:p>
            <a:pPr marR="0" lvl="1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3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1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3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Google Shape;148;p12">
            <a:extLst>
              <a:ext uri="{FF2B5EF4-FFF2-40B4-BE49-F238E27FC236}">
                <a16:creationId xmlns:a16="http://schemas.microsoft.com/office/drawing/2014/main" id="{A4CAC58A-D841-E163-0893-C183BE8AA100}"/>
              </a:ext>
            </a:extLst>
          </p:cNvPr>
          <p:cNvSpPr txBox="1"/>
          <p:nvPr/>
        </p:nvSpPr>
        <p:spPr>
          <a:xfrm>
            <a:off x="284271" y="567004"/>
            <a:ext cx="8635612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Response </a:t>
            </a:r>
            <a:r>
              <a:rPr lang="en-US" sz="4800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Poem</a:t>
            </a:r>
            <a:r>
              <a:rPr lang="en-US" sz="4800" b="1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Example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phic 3" descr="Pencil with solid fill">
            <a:extLst>
              <a:ext uri="{FF2B5EF4-FFF2-40B4-BE49-F238E27FC236}">
                <a16:creationId xmlns:a16="http://schemas.microsoft.com/office/drawing/2014/main" id="{3360AC7D-B576-F785-24FC-1C140F9817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07009" y="52530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11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C314EE7-9F66-5183-9F07-52B37472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428" y="2862262"/>
            <a:ext cx="10515600" cy="1133475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</a:p>
        </p:txBody>
      </p:sp>
      <p:pic>
        <p:nvPicPr>
          <p:cNvPr id="6" name="Graphic 5" descr="Drama with solid fill">
            <a:extLst>
              <a:ext uri="{FF2B5EF4-FFF2-40B4-BE49-F238E27FC236}">
                <a16:creationId xmlns:a16="http://schemas.microsoft.com/office/drawing/2014/main" id="{C53CF069-FDB4-CCC9-266E-A9F12F7C15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48433" y="297179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5111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DFB7CFF-D55D-DDD7-325C-CC103996DBDF}"/>
              </a:ext>
            </a:extLst>
          </p:cNvPr>
          <p:cNvSpPr txBox="1"/>
          <p:nvPr/>
        </p:nvSpPr>
        <p:spPr>
          <a:xfrm>
            <a:off x="406888" y="1838984"/>
            <a:ext cx="11378223" cy="3721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3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Share thoughts on the response poem process.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3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3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How does poetry and music enhance the scene?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3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3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did you learn from viewing and presenting our response poems?</a:t>
            </a:r>
            <a:endParaRPr lang="en-US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EB7FEAA-9CEE-FFBC-2512-805B9981F865}"/>
              </a:ext>
            </a:extLst>
          </p:cNvPr>
          <p:cNvSpPr txBox="1">
            <a:spLocks/>
          </p:cNvSpPr>
          <p:nvPr/>
        </p:nvSpPr>
        <p:spPr>
          <a:xfrm>
            <a:off x="368299" y="266077"/>
            <a:ext cx="10985500" cy="11811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venir LT Std 65 Medium" panose="020B0603020203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Reflection</a:t>
            </a:r>
          </a:p>
        </p:txBody>
      </p:sp>
      <p:pic>
        <p:nvPicPr>
          <p:cNvPr id="8" name="Graphic 7" descr="Group brainstorm outline">
            <a:extLst>
              <a:ext uri="{FF2B5EF4-FFF2-40B4-BE49-F238E27FC236}">
                <a16:creationId xmlns:a16="http://schemas.microsoft.com/office/drawing/2014/main" id="{8A8065DE-72B2-E380-0223-CE806CE44C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27584" y="53277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234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72308" y="1973963"/>
            <a:ext cx="5486400" cy="1455037"/>
          </a:xfrm>
          <a:prstGeom prst="rect">
            <a:avLst/>
          </a:prstGeom>
        </p:spPr>
      </p:pic>
      <p:pic>
        <p:nvPicPr>
          <p:cNvPr id="4" name="Picture 3" descr="A white and orange logo&#10;&#10;Description automatically generated">
            <a:extLst>
              <a:ext uri="{FF2B5EF4-FFF2-40B4-BE49-F238E27FC236}">
                <a16:creationId xmlns:a16="http://schemas.microsoft.com/office/drawing/2014/main" id="{C0AD220C-A684-0D2B-28B6-BF6E23E46F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235" y="3774340"/>
            <a:ext cx="2799266" cy="923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402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6E1D38DE-3CC0-E900-2512-83C210E95CBD}"/>
              </a:ext>
            </a:extLst>
          </p:cNvPr>
          <p:cNvSpPr txBox="1"/>
          <p:nvPr/>
        </p:nvSpPr>
        <p:spPr>
          <a:xfrm>
            <a:off x="391549" y="1759379"/>
            <a:ext cx="11577710" cy="4086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Today’s Objectives: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Identify characters’ emotions and responses in a key scene.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Identify poetic devices found in presented examples.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Create a response poem, at least four lines in length, using two poetic devices to represent a character’s response to a key scene in the work.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Demonstrate understanding of chosen key scene through </a:t>
            </a:r>
            <a:r>
              <a:rPr lang="en-US" sz="2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response</a:t>
            </a:r>
            <a:r>
              <a:rPr lang="en-US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poems.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583F3D-4751-89F5-780B-240FB83A94D5}"/>
              </a:ext>
            </a:extLst>
          </p:cNvPr>
          <p:cNvSpPr txBox="1"/>
          <p:nvPr/>
        </p:nvSpPr>
        <p:spPr>
          <a:xfrm>
            <a:off x="391549" y="913387"/>
            <a:ext cx="118004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can poetry and music enhance a key scene in a story?</a:t>
            </a:r>
            <a:endParaRPr lang="en-US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453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6E9F897-5CEF-FD20-851B-3E00893CE3A0}"/>
              </a:ext>
            </a:extLst>
          </p:cNvPr>
          <p:cNvSpPr txBox="1"/>
          <p:nvPr/>
        </p:nvSpPr>
        <p:spPr>
          <a:xfrm>
            <a:off x="378543" y="2664550"/>
            <a:ext cx="114349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As you listen to the music, write down the emotions you hear being expressed.</a:t>
            </a:r>
          </a:p>
        </p:txBody>
      </p:sp>
      <p:pic>
        <p:nvPicPr>
          <p:cNvPr id="10" name="Graphic 9" descr="Music notes with solid fill">
            <a:extLst>
              <a:ext uri="{FF2B5EF4-FFF2-40B4-BE49-F238E27FC236}">
                <a16:creationId xmlns:a16="http://schemas.microsoft.com/office/drawing/2014/main" id="{CB773EF9-5B25-77AF-7737-4DA57F27D5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46485" y="490686"/>
            <a:ext cx="1466972" cy="1466972"/>
          </a:xfrm>
          <a:prstGeom prst="rect">
            <a:avLst/>
          </a:prstGeom>
        </p:spPr>
      </p:pic>
      <p:pic>
        <p:nvPicPr>
          <p:cNvPr id="12" name="Graphic 11" descr="Volume with solid fill">
            <a:hlinkClick r:id="rId5"/>
            <a:extLst>
              <a:ext uri="{FF2B5EF4-FFF2-40B4-BE49-F238E27FC236}">
                <a16:creationId xmlns:a16="http://schemas.microsoft.com/office/drawing/2014/main" id="{21277730-D9F2-AC6C-4817-084DC069EE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497534" y="4571771"/>
            <a:ext cx="914400" cy="9144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47213EC-7530-3992-E3DA-B9E737B987F8}"/>
              </a:ext>
            </a:extLst>
          </p:cNvPr>
          <p:cNvSpPr txBox="1"/>
          <p:nvPr/>
        </p:nvSpPr>
        <p:spPr>
          <a:xfrm>
            <a:off x="2905562" y="5486171"/>
            <a:ext cx="6098344" cy="6635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100" dirty="0">
                <a:solidFill>
                  <a:srgbClr val="C8102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Act II</a:t>
            </a:r>
            <a:endParaRPr lang="en-US" kern="100" dirty="0">
              <a:solidFill>
                <a:srgbClr val="C8102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03:10 – 05:39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F817EF-F1BD-91F0-494C-6F112271F2BB}"/>
              </a:ext>
            </a:extLst>
          </p:cNvPr>
          <p:cNvSpPr txBox="1"/>
          <p:nvPr/>
        </p:nvSpPr>
        <p:spPr>
          <a:xfrm>
            <a:off x="311164" y="570792"/>
            <a:ext cx="112871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Listening Activity</a:t>
            </a:r>
          </a:p>
        </p:txBody>
      </p:sp>
      <p:pic>
        <p:nvPicPr>
          <p:cNvPr id="11" name="Graphic 10" descr="Headphones with solid fill">
            <a:extLst>
              <a:ext uri="{FF2B5EF4-FFF2-40B4-BE49-F238E27FC236}">
                <a16:creationId xmlns:a16="http://schemas.microsoft.com/office/drawing/2014/main" id="{88B31E16-E0E8-FFA3-4213-07535DA279C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638800" y="52909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475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 descr="Music notes with solid fill">
            <a:extLst>
              <a:ext uri="{FF2B5EF4-FFF2-40B4-BE49-F238E27FC236}">
                <a16:creationId xmlns:a16="http://schemas.microsoft.com/office/drawing/2014/main" id="{CB773EF9-5B25-77AF-7737-4DA57F27D5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46485" y="490686"/>
            <a:ext cx="1466972" cy="146697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B95E567-1BC5-65DE-01BE-9FD0A61313A9}"/>
              </a:ext>
            </a:extLst>
          </p:cNvPr>
          <p:cNvSpPr txBox="1"/>
          <p:nvPr/>
        </p:nvSpPr>
        <p:spPr>
          <a:xfrm>
            <a:off x="311164" y="570792"/>
            <a:ext cx="112871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Listening Activity</a:t>
            </a:r>
          </a:p>
        </p:txBody>
      </p:sp>
      <p:pic>
        <p:nvPicPr>
          <p:cNvPr id="3" name="Graphic 2" descr="Headphones with solid fill">
            <a:extLst>
              <a:ext uri="{FF2B5EF4-FFF2-40B4-BE49-F238E27FC236}">
                <a16:creationId xmlns:a16="http://schemas.microsoft.com/office/drawing/2014/main" id="{F7E47828-0421-2A06-C03B-E6BE11D47C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638800" y="529090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12407F-9B0C-153A-655C-686ED40E31E5}"/>
              </a:ext>
            </a:extLst>
          </p:cNvPr>
          <p:cNvSpPr txBox="1"/>
          <p:nvPr/>
        </p:nvSpPr>
        <p:spPr>
          <a:xfrm>
            <a:off x="311164" y="1665270"/>
            <a:ext cx="3805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Emotions observed:</a:t>
            </a:r>
          </a:p>
        </p:txBody>
      </p:sp>
    </p:spTree>
    <p:extLst>
      <p:ext uri="{BB962C8B-B14F-4D97-AF65-F5344CB8AC3E}">
        <p14:creationId xmlns:p14="http://schemas.microsoft.com/office/powerpoint/2010/main" val="3703189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DB38271-7D60-F489-C41E-E91E2EA74FFB}"/>
              </a:ext>
            </a:extLst>
          </p:cNvPr>
          <p:cNvSpPr txBox="1">
            <a:spLocks/>
          </p:cNvSpPr>
          <p:nvPr/>
        </p:nvSpPr>
        <p:spPr>
          <a:xfrm>
            <a:off x="368299" y="266077"/>
            <a:ext cx="10985500" cy="11811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venir LT Std 65 Medium" panose="020B0603020203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4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Roméo</a:t>
            </a:r>
            <a:r>
              <a:rPr lang="en-US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 et Juliette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Synopsis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D7CD8E-41F9-16FA-290E-7FF906B94CEC}"/>
              </a:ext>
            </a:extLst>
          </p:cNvPr>
          <p:cNvSpPr txBox="1"/>
          <p:nvPr/>
        </p:nvSpPr>
        <p:spPr>
          <a:xfrm>
            <a:off x="406888" y="1573513"/>
            <a:ext cx="11378223" cy="4208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opera </a:t>
            </a:r>
            <a:r>
              <a:rPr lang="en-US" sz="2800" i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Roméo</a:t>
            </a:r>
            <a:r>
              <a:rPr lang="en-US" sz="28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et Juliette</a:t>
            </a:r>
            <a:r>
              <a:rPr lang="en-US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based on Shakespeare's play, tells the story of Romeo and Juliet, two teenagers from the feuding Montague and Capulet families. They meet at a ball, fall in love, and secretly marry, knowing their families will never approve. After Romeo kills Juliet’s cousin in a street fight, he is forced into hiding to escape the Capulets' vengeance. Meanwhile, Juliet fakes her own death to avoid an arranged marriage, but the plan goes tragically wrong. Within a few days, the drama culminates in the tragic deaths of both Romeo and Juliet.</a:t>
            </a:r>
            <a:endParaRPr lang="en-US" sz="2800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036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 descr="Music notes with solid fill">
            <a:extLst>
              <a:ext uri="{FF2B5EF4-FFF2-40B4-BE49-F238E27FC236}">
                <a16:creationId xmlns:a16="http://schemas.microsoft.com/office/drawing/2014/main" id="{CB773EF9-5B25-77AF-7737-4DA57F27D5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46485" y="490686"/>
            <a:ext cx="1466972" cy="1466972"/>
          </a:xfrm>
          <a:prstGeom prst="rect">
            <a:avLst/>
          </a:prstGeom>
        </p:spPr>
      </p:pic>
      <p:pic>
        <p:nvPicPr>
          <p:cNvPr id="12" name="Graphic 11" descr="Volume with solid fill">
            <a:hlinkClick r:id="rId5"/>
            <a:extLst>
              <a:ext uri="{FF2B5EF4-FFF2-40B4-BE49-F238E27FC236}">
                <a16:creationId xmlns:a16="http://schemas.microsoft.com/office/drawing/2014/main" id="{21277730-D9F2-AC6C-4817-084DC069EE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126883" y="766972"/>
            <a:ext cx="914400" cy="91440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6F955844-9BEB-2A48-490B-1E4A5366400F}"/>
              </a:ext>
            </a:extLst>
          </p:cNvPr>
          <p:cNvGrpSpPr/>
          <p:nvPr/>
        </p:nvGrpSpPr>
        <p:grpSpPr>
          <a:xfrm>
            <a:off x="328942" y="2180226"/>
            <a:ext cx="11534116" cy="4737327"/>
            <a:chOff x="838200" y="3429000"/>
            <a:chExt cx="11534116" cy="4737327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51D43CA4-B120-2188-9FA6-EC3301BDF147}"/>
                </a:ext>
              </a:extLst>
            </p:cNvPr>
            <p:cNvSpPr txBox="1"/>
            <p:nvPr/>
          </p:nvSpPr>
          <p:spPr>
            <a:xfrm>
              <a:off x="838200" y="3429000"/>
              <a:ext cx="5257800" cy="47089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700" b="1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ROMÉO</a:t>
              </a:r>
            </a:p>
            <a:p>
              <a:r>
                <a:rPr lang="fr-FR" sz="17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L’amour, l’amour!</a:t>
              </a:r>
            </a:p>
            <a:p>
              <a:r>
                <a:rPr lang="fr-FR" sz="17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Oui, son ardeur a troublé tout mon être!</a:t>
              </a:r>
            </a:p>
            <a:p>
              <a:r>
                <a:rPr lang="fr-FR" sz="17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(La fenêtre de Juliette s’éclaire.)</a:t>
              </a:r>
            </a:p>
            <a:p>
              <a:r>
                <a:rPr lang="fr-FR" sz="17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Mais quelle soudaine clarté</a:t>
              </a:r>
            </a:p>
            <a:p>
              <a:r>
                <a:rPr lang="fr-FR" sz="17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Resplendit à cette fenêtre?</a:t>
              </a:r>
            </a:p>
            <a:p>
              <a:r>
                <a:rPr lang="fr-FR" sz="17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C’est là que dans la nuit rayonne sa beauté!</a:t>
              </a:r>
            </a:p>
            <a:p>
              <a:r>
                <a:rPr lang="fr-FR" sz="17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Ah! lève-toi, soleil! fais pâlir les étoiles</a:t>
              </a:r>
            </a:p>
            <a:p>
              <a:r>
                <a:rPr lang="fr-FR" sz="17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Qui, dans l’azur sans voiles,</a:t>
              </a:r>
            </a:p>
            <a:p>
              <a:r>
                <a:rPr lang="fr-FR" sz="17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Brillent au firmament,</a:t>
              </a:r>
            </a:p>
            <a:p>
              <a:r>
                <a:rPr lang="fr-FR" sz="17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Ah! lève-toi! parais! parais!</a:t>
              </a:r>
            </a:p>
            <a:p>
              <a:r>
                <a:rPr lang="fr-FR" sz="17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Astre pur et charmant!</a:t>
              </a:r>
            </a:p>
            <a:p>
              <a:r>
                <a:rPr lang="fr-FR" sz="17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Elle rêve! elle dénoue</a:t>
              </a:r>
            </a:p>
            <a:p>
              <a:r>
                <a:rPr lang="fr-FR" sz="17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Une boucle de cheveux</a:t>
              </a:r>
            </a:p>
            <a:p>
              <a:r>
                <a:rPr lang="fr-FR" sz="17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Qui vient caresser sa joue.</a:t>
              </a:r>
            </a:p>
            <a:p>
              <a:r>
                <a:rPr lang="fr-FR" sz="17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Amour! Amour! porte-lui mes vœux!</a:t>
              </a:r>
            </a:p>
            <a:p>
              <a:br>
                <a:rPr lang="en-US" sz="14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</a:br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6DFC8874-0D59-2D9C-C190-0F545FFCC18B}"/>
                </a:ext>
              </a:extLst>
            </p:cNvPr>
            <p:cNvSpPr txBox="1"/>
            <p:nvPr/>
          </p:nvSpPr>
          <p:spPr>
            <a:xfrm>
              <a:off x="6276316" y="3457346"/>
              <a:ext cx="6096000" cy="47089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700" b="1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ROMEO</a:t>
              </a:r>
            </a:p>
            <a:p>
              <a:r>
                <a:rPr lang="en-US" sz="17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Love! Love!</a:t>
              </a:r>
            </a:p>
            <a:p>
              <a:r>
                <a:rPr lang="en-US" sz="17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Ay, its intensity has disturbed my very being!</a:t>
              </a:r>
            </a:p>
            <a:p>
              <a:r>
                <a:rPr lang="en-US" sz="17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(A light comes on in Juliet’s window.)</a:t>
              </a:r>
            </a:p>
            <a:p>
              <a:r>
                <a:rPr lang="en-US" sz="17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But what sudden light</a:t>
              </a:r>
            </a:p>
            <a:p>
              <a:r>
                <a:rPr lang="en-US" sz="17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through yonder window breaks?</a:t>
              </a:r>
            </a:p>
            <a:p>
              <a:r>
                <a:rPr lang="en-US" sz="17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’Tis there that by night her beauty shines!</a:t>
              </a:r>
            </a:p>
            <a:p>
              <a:r>
                <a:rPr lang="en-US" sz="17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Ah, arise, o sun! Turn pale the stars</a:t>
              </a:r>
            </a:p>
            <a:p>
              <a:r>
                <a:rPr lang="en-US" sz="17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that, unveiled in the azure,</a:t>
              </a:r>
            </a:p>
            <a:p>
              <a:r>
                <a:rPr lang="en-US" sz="17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do sparkle in the firmament.</a:t>
              </a:r>
            </a:p>
            <a:p>
              <a:r>
                <a:rPr lang="en-US" sz="17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Ah, arise! Ah, arise! Appear! Appear,</a:t>
              </a:r>
            </a:p>
            <a:p>
              <a:r>
                <a:rPr lang="en-US" sz="17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thou pure and enchanting star!</a:t>
              </a:r>
            </a:p>
            <a:p>
              <a:r>
                <a:rPr lang="en-US" sz="17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She is dreaming, she loosens</a:t>
              </a:r>
            </a:p>
            <a:p>
              <a:r>
                <a:rPr lang="en-US" sz="17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a lock of hair</a:t>
              </a:r>
            </a:p>
            <a:p>
              <a:r>
                <a:rPr lang="en-US" sz="17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which falls to caress her cheek.</a:t>
              </a:r>
            </a:p>
            <a:p>
              <a:r>
                <a:rPr lang="en-US" sz="1700" dirty="0"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  <a:t>Love! Love, carry my vows to her!</a:t>
              </a:r>
            </a:p>
            <a:p>
              <a:br>
                <a:rPr lang="en-US" sz="14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Arial" panose="020B0604020202020204" pitchFamily="34" charset="0"/>
                </a:rPr>
              </a:br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DEA65758-D337-DBF4-BEB4-A3DDF8E115A2}"/>
              </a:ext>
            </a:extLst>
          </p:cNvPr>
          <p:cNvSpPr txBox="1"/>
          <p:nvPr/>
        </p:nvSpPr>
        <p:spPr>
          <a:xfrm>
            <a:off x="311164" y="1527502"/>
            <a:ext cx="112871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 II: Scene 1, No. 7: “Ah! </a:t>
            </a:r>
            <a:r>
              <a:rPr lang="en-US" sz="1800" b="1" kern="1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lève-toi</a:t>
            </a:r>
            <a:r>
              <a:rPr lang="en-US" sz="1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soleil!</a:t>
            </a:r>
            <a:r>
              <a:rPr lang="en-US" b="1" kern="1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(Ah, arise, o sun!)”</a:t>
            </a:r>
            <a:r>
              <a:rPr lang="en-US" sz="1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(Excerpt)</a:t>
            </a:r>
            <a:endParaRPr lang="en-US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After their meeting in Act I, Romeo stands in Juliet’s garden beneath her balcony, proclaiming his love for her.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57EF2C-1C17-4FB0-6EDB-002F0E8C3804}"/>
              </a:ext>
            </a:extLst>
          </p:cNvPr>
          <p:cNvSpPr txBox="1"/>
          <p:nvPr/>
        </p:nvSpPr>
        <p:spPr>
          <a:xfrm>
            <a:off x="311164" y="570792"/>
            <a:ext cx="112871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Listening Activity</a:t>
            </a:r>
          </a:p>
        </p:txBody>
      </p:sp>
      <p:pic>
        <p:nvPicPr>
          <p:cNvPr id="14" name="Graphic 13" descr="Headphones with solid fill">
            <a:extLst>
              <a:ext uri="{FF2B5EF4-FFF2-40B4-BE49-F238E27FC236}">
                <a16:creationId xmlns:a16="http://schemas.microsoft.com/office/drawing/2014/main" id="{F88CDBCD-A672-F920-77E4-7383A6CB4B1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638800" y="52909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657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 descr="Music notes with solid fill">
            <a:extLst>
              <a:ext uri="{FF2B5EF4-FFF2-40B4-BE49-F238E27FC236}">
                <a16:creationId xmlns:a16="http://schemas.microsoft.com/office/drawing/2014/main" id="{CB773EF9-5B25-77AF-7737-4DA57F27D5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46485" y="490686"/>
            <a:ext cx="1466972" cy="146697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D1CD9CE-22D9-6D8E-9E46-7A5DB5FAF4D2}"/>
              </a:ext>
            </a:extLst>
          </p:cNvPr>
          <p:cNvSpPr txBox="1"/>
          <p:nvPr/>
        </p:nvSpPr>
        <p:spPr>
          <a:xfrm>
            <a:off x="311164" y="570792"/>
            <a:ext cx="112871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Listening Activity</a:t>
            </a:r>
          </a:p>
        </p:txBody>
      </p:sp>
      <p:pic>
        <p:nvPicPr>
          <p:cNvPr id="5" name="Graphic 4" descr="Headphones with solid fill">
            <a:extLst>
              <a:ext uri="{FF2B5EF4-FFF2-40B4-BE49-F238E27FC236}">
                <a16:creationId xmlns:a16="http://schemas.microsoft.com/office/drawing/2014/main" id="{6BB6D9CE-0B47-6D60-84D1-5E29A47C88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638800" y="529090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89F6254-E3AE-A78D-A6B9-42140F627F4B}"/>
              </a:ext>
            </a:extLst>
          </p:cNvPr>
          <p:cNvSpPr txBox="1"/>
          <p:nvPr/>
        </p:nvSpPr>
        <p:spPr>
          <a:xfrm>
            <a:off x="526316" y="2537940"/>
            <a:ext cx="1128714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How does viewing the text change your understanding?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Does knowing the character(s) singing change your understanding? 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How does the text and music add to your understanding of the scene?</a:t>
            </a:r>
          </a:p>
          <a:p>
            <a:endParaRPr lang="en-US" sz="3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28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"/>
          <p:cNvSpPr txBox="1"/>
          <p:nvPr/>
        </p:nvSpPr>
        <p:spPr>
          <a:xfrm>
            <a:off x="600636" y="1609016"/>
            <a:ext cx="5764306" cy="45164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Char char="o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Rhyme</a:t>
            </a:r>
            <a:endParaRPr/>
          </a:p>
          <a:p>
            <a:pPr marL="742950" marR="0" lvl="1" indent="-1079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Char char="o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Symbolism</a:t>
            </a:r>
            <a:endParaRPr/>
          </a:p>
          <a:p>
            <a:pPr marL="742950" marR="0" lvl="1" indent="-1079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Char char="o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Repetition</a:t>
            </a:r>
            <a:endParaRPr/>
          </a:p>
          <a:p>
            <a:pPr marL="742950" marR="0" lvl="1" indent="-1079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Char char="o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Meter</a:t>
            </a:r>
            <a:endParaRPr/>
          </a:p>
          <a:p>
            <a:pPr marL="742950" marR="0" lvl="1" indent="-1079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Char char="o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Alliteration</a:t>
            </a:r>
            <a:endParaRPr/>
          </a:p>
          <a:p>
            <a:pPr marL="742950" marR="0" lvl="1" indent="-1714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8"/>
          <p:cNvSpPr txBox="1"/>
          <p:nvPr/>
        </p:nvSpPr>
        <p:spPr>
          <a:xfrm>
            <a:off x="284271" y="567004"/>
            <a:ext cx="8635612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Poetic Devices</a:t>
            </a:r>
            <a:endParaRPr dirty="0"/>
          </a:p>
        </p:txBody>
      </p:sp>
      <p:sp>
        <p:nvSpPr>
          <p:cNvPr id="124" name="Google Shape;124;p8"/>
          <p:cNvSpPr txBox="1"/>
          <p:nvPr/>
        </p:nvSpPr>
        <p:spPr>
          <a:xfrm>
            <a:off x="6095999" y="1609016"/>
            <a:ext cx="5495365" cy="4518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Char char="o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Metaphor</a:t>
            </a:r>
            <a:endParaRPr dirty="0"/>
          </a:p>
          <a:p>
            <a:pPr marL="742950" marR="0" lvl="1" indent="-1079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Char char="o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Simile</a:t>
            </a:r>
            <a:endParaRPr dirty="0"/>
          </a:p>
          <a:p>
            <a:pPr marL="742950" marR="0" lvl="1" indent="-1079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Char char="o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Imagery</a:t>
            </a:r>
            <a:endParaRPr dirty="0"/>
          </a:p>
          <a:p>
            <a:pPr marL="742950" marR="0" lvl="1" indent="-1079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None/>
            </a:pP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Char char="o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Personification</a:t>
            </a:r>
          </a:p>
          <a:p>
            <a:pPr marL="742950" marR="0" lvl="1" indent="-2857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Char char="o"/>
            </a:pPr>
            <a:endParaRPr lang="en-US" sz="2800" dirty="0">
              <a:solidFill>
                <a:schemeClr val="dk1"/>
              </a:solidFill>
            </a:endParaRPr>
          </a:p>
          <a:p>
            <a:pPr marL="742950" marR="0" lvl="1" indent="-2857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urier New"/>
              <a:buChar char="o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Onomatopoeia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3;p8">
            <a:extLst>
              <a:ext uri="{FF2B5EF4-FFF2-40B4-BE49-F238E27FC236}">
                <a16:creationId xmlns:a16="http://schemas.microsoft.com/office/drawing/2014/main" id="{3042E30B-AF8C-A17A-C50A-D277FD889D16}"/>
              </a:ext>
            </a:extLst>
          </p:cNvPr>
          <p:cNvSpPr txBox="1"/>
          <p:nvPr/>
        </p:nvSpPr>
        <p:spPr>
          <a:xfrm>
            <a:off x="284270" y="567004"/>
            <a:ext cx="1190773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Poetic Devices Examples</a:t>
            </a:r>
            <a:endParaRPr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E0069F5-0D0E-7D7C-A439-5645D3DAD4C1}"/>
              </a:ext>
            </a:extLst>
          </p:cNvPr>
          <p:cNvSpPr txBox="1">
            <a:spLocks/>
          </p:cNvSpPr>
          <p:nvPr/>
        </p:nvSpPr>
        <p:spPr>
          <a:xfrm>
            <a:off x="5500716" y="2870575"/>
            <a:ext cx="5456902" cy="21330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What poetic devices can you find in this example?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64E2A3F-D764-943C-B1EA-75EEB059C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251" y="1375083"/>
            <a:ext cx="4896465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"A Poison Tree" 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by William Blake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 was angry with my friend: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 told my wrath, my wrath did end.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 was angry with my foe: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 told it not, my wrath did grow.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 I watered it in fears,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Night and morning with my tears;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 I sunned it with smiles,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 with soft deceitful wiles.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 it grew both day and night,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Till it bore an apple bright.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 my foe beheld it shine,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 he knew that it was mine,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 into my garden stole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When the night had veiled the pole;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the morning glad I see</a:t>
            </a:r>
            <a:b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My foe outstretched beneath the tree.</a:t>
            </a:r>
          </a:p>
        </p:txBody>
      </p:sp>
    </p:spTree>
    <p:extLst>
      <p:ext uri="{BB962C8B-B14F-4D97-AF65-F5344CB8AC3E}">
        <p14:creationId xmlns:p14="http://schemas.microsoft.com/office/powerpoint/2010/main" val="2387898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C20123CC55F54FB419FEF2656D0B67" ma:contentTypeVersion="18" ma:contentTypeDescription="Create a new document." ma:contentTypeScope="" ma:versionID="530eeba448efa15e4eb13aa548216de8">
  <xsd:schema xmlns:xsd="http://www.w3.org/2001/XMLSchema" xmlns:xs="http://www.w3.org/2001/XMLSchema" xmlns:p="http://schemas.microsoft.com/office/2006/metadata/properties" xmlns:ns2="b72ba1e0-34b4-4993-8b13-ea94b42b601b" xmlns:ns3="b5d4d16c-bf63-424b-a50c-8f06863d77c9" targetNamespace="http://schemas.microsoft.com/office/2006/metadata/properties" ma:root="true" ma:fieldsID="60fd2fbb6b7d391bf724b351339150d8" ns2:_="" ns3:_="">
    <xsd:import namespace="b72ba1e0-34b4-4993-8b13-ea94b42b601b"/>
    <xsd:import namespace="b5d4d16c-bf63-424b-a50c-8f06863d77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2ba1e0-34b4-4993-8b13-ea94b42b60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e0a3262-5203-4f8a-8a89-6d95a304a3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d4d16c-bf63-424b-a50c-8f06863d77c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a1c485f-a3a1-46ff-b4d5-f82ec574cdad}" ma:internalName="TaxCatchAll" ma:showField="CatchAllData" ma:web="b5d4d16c-bf63-424b-a50c-8f06863d77c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2ba1e0-34b4-4993-8b13-ea94b42b601b">
      <Terms xmlns="http://schemas.microsoft.com/office/infopath/2007/PartnerControls"/>
    </lcf76f155ced4ddcb4097134ff3c332f>
    <TaxCatchAll xmlns="b5d4d16c-bf63-424b-a50c-8f06863d77c9" xsi:nil="true"/>
  </documentManagement>
</p:properties>
</file>

<file path=customXml/itemProps1.xml><?xml version="1.0" encoding="utf-8"?>
<ds:datastoreItem xmlns:ds="http://schemas.openxmlformats.org/officeDocument/2006/customXml" ds:itemID="{1D2035DE-AAF7-4971-B519-E753EF1B64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E52A91-1329-4B98-A5DD-A3322B1F1C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2ba1e0-34b4-4993-8b13-ea94b42b601b"/>
    <ds:schemaRef ds:uri="b5d4d16c-bf63-424b-a50c-8f06863d77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08EEB8-5002-4F73-A75C-2C3D41AB612E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b5d4d16c-bf63-424b-a50c-8f06863d77c9"/>
    <ds:schemaRef ds:uri="b72ba1e0-34b4-4993-8b13-ea94b42b601b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7889</TotalTime>
  <Words>1401</Words>
  <Application>Microsoft Office PowerPoint</Application>
  <PresentationFormat>Widescreen</PresentationFormat>
  <Paragraphs>173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Aptos</vt:lpstr>
      <vt:lpstr>Arial</vt:lpstr>
      <vt:lpstr>Calibri</vt:lpstr>
      <vt:lpstr>Courier New</vt:lpstr>
      <vt:lpstr>Georgia</vt:lpstr>
      <vt:lpstr>Symbol</vt:lpstr>
      <vt:lpstr>Office Theme</vt:lpstr>
      <vt:lpstr>Responding to Key Scenes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Present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Wise</dc:creator>
  <cp:lastModifiedBy>Jaclyn Randazzo</cp:lastModifiedBy>
  <cp:revision>54</cp:revision>
  <dcterms:created xsi:type="dcterms:W3CDTF">2020-04-06T15:08:23Z</dcterms:created>
  <dcterms:modified xsi:type="dcterms:W3CDTF">2024-10-15T02:07:34Z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0x010100E4C20123CC55F54FB419FEF2656D0B67</vt:lpwstr>
  </property>
  <property fmtid="{D5CDD505-2E9C-101B-9397-08002B2CF9AE}" pid="3" name="MediaServiceImageTags">
    <vt:lpwstr/>
  </property>
</Properties>
</file>